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112" r:id="rId1"/>
  </p:sldMasterIdLst>
  <p:notesMasterIdLst>
    <p:notesMasterId r:id="rId14"/>
  </p:notesMasterIdLst>
  <p:handoutMasterIdLst>
    <p:handoutMasterId r:id="rId15"/>
  </p:handoutMasterIdLst>
  <p:sldIdLst>
    <p:sldId id="256" r:id="rId2"/>
    <p:sldId id="292" r:id="rId3"/>
    <p:sldId id="376" r:id="rId4"/>
    <p:sldId id="375" r:id="rId5"/>
    <p:sldId id="333" r:id="rId6"/>
    <p:sldId id="339" r:id="rId7"/>
    <p:sldId id="373" r:id="rId8"/>
    <p:sldId id="377" r:id="rId9"/>
    <p:sldId id="374" r:id="rId10"/>
    <p:sldId id="378" r:id="rId11"/>
    <p:sldId id="379" r:id="rId12"/>
    <p:sldId id="269" r:id="rId13"/>
  </p:sldIdLst>
  <p:sldSz cx="9144000" cy="6858000" type="screen4x3"/>
  <p:notesSz cx="6807200" cy="9939338"/>
  <p:embeddedFontLst>
    <p:embeddedFont>
      <p:font typeface="Calibri" pitchFamily="34" charset="0"/>
      <p:regular r:id="rId16"/>
      <p:bold r:id="rId17"/>
      <p:italic r:id="rId18"/>
      <p:boldItalic r:id="rId19"/>
    </p:embeddedFont>
    <p:embeddedFont>
      <p:font typeface="微软雅黑" pitchFamily="34" charset="-122"/>
      <p:regular r:id="rId20"/>
      <p:bold r:id="rId21"/>
    </p:embeddedFont>
    <p:embeddedFont>
      <p:font typeface="Arial Unicode MS" pitchFamily="34" charset="-122"/>
      <p:regular r:id="rId22"/>
    </p:embeddedFont>
  </p:embeddedFontLst>
  <p:defaultTex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F6600"/>
    <a:srgbClr val="00FF00"/>
    <a:srgbClr val="FFFFFF"/>
    <a:srgbClr val="869EEC"/>
    <a:srgbClr val="007532"/>
    <a:srgbClr val="DDDDDD"/>
    <a:srgbClr val="FF00FF"/>
    <a:srgbClr val="777D16"/>
    <a:srgbClr val="004797"/>
    <a:srgbClr val="0082C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44" autoAdjust="0"/>
    <p:restoredTop sz="99874" autoAdjust="0"/>
  </p:normalViewPr>
  <p:slideViewPr>
    <p:cSldViewPr>
      <p:cViewPr>
        <p:scale>
          <a:sx n="70" d="100"/>
          <a:sy n="70" d="100"/>
        </p:scale>
        <p:origin x="-1470"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3354" y="-102"/>
      </p:cViewPr>
      <p:guideLst>
        <p:guide orient="horz" pos="3130"/>
        <p:guide pos="2143"/>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84" cy="497524"/>
          </a:xfrm>
          <a:prstGeom prst="rect">
            <a:avLst/>
          </a:prstGeom>
        </p:spPr>
        <p:txBody>
          <a:bodyPr vert="horz" wrap="square" lIns="92263" tIns="46131" rIns="92263" bIns="46131" numCol="1" anchor="t" anchorCtr="0" compatLnSpc="1">
            <a:prstTxWarp prst="textNoShape">
              <a:avLst/>
            </a:prstTxWarp>
          </a:bodyPr>
          <a:lstStyle>
            <a:lvl1pPr>
              <a:defRPr sz="1200">
                <a:cs typeface="Arial" pitchFamily="34" charset="0"/>
              </a:defRPr>
            </a:lvl1pPr>
          </a:lstStyle>
          <a:p>
            <a:pPr>
              <a:defRPr/>
            </a:pPr>
            <a:endParaRPr lang="en-GB" altLang="zh-CN" dirty="0"/>
          </a:p>
        </p:txBody>
      </p:sp>
      <p:sp>
        <p:nvSpPr>
          <p:cNvPr id="3" name="Date Placeholder 2"/>
          <p:cNvSpPr>
            <a:spLocks noGrp="1"/>
          </p:cNvSpPr>
          <p:nvPr>
            <p:ph type="dt" sz="quarter" idx="1"/>
          </p:nvPr>
        </p:nvSpPr>
        <p:spPr>
          <a:xfrm>
            <a:off x="3856495" y="0"/>
            <a:ext cx="2949084" cy="497524"/>
          </a:xfrm>
          <a:prstGeom prst="rect">
            <a:avLst/>
          </a:prstGeom>
        </p:spPr>
        <p:txBody>
          <a:bodyPr vert="horz" wrap="square" lIns="92263" tIns="46131" rIns="92263" bIns="46131" numCol="1" anchor="t" anchorCtr="0" compatLnSpc="1">
            <a:prstTxWarp prst="textNoShape">
              <a:avLst/>
            </a:prstTxWarp>
          </a:bodyPr>
          <a:lstStyle>
            <a:lvl1pPr algn="r">
              <a:defRPr sz="1200">
                <a:cs typeface="Arial" pitchFamily="34" charset="0"/>
              </a:defRPr>
            </a:lvl1pPr>
          </a:lstStyle>
          <a:p>
            <a:pPr>
              <a:defRPr/>
            </a:pPr>
            <a:fld id="{DF473573-9BD8-4B40-8819-C5E579771B4B}" type="datetimeFigureOut">
              <a:rPr lang="en-US" altLang="zh-CN"/>
              <a:pPr>
                <a:defRPr/>
              </a:pPr>
              <a:t>12/11/2017</a:t>
            </a:fld>
            <a:endParaRPr lang="en-GB" altLang="zh-CN" dirty="0"/>
          </a:p>
        </p:txBody>
      </p:sp>
      <p:sp>
        <p:nvSpPr>
          <p:cNvPr id="4" name="Footer Placeholder 3"/>
          <p:cNvSpPr>
            <a:spLocks noGrp="1"/>
          </p:cNvSpPr>
          <p:nvPr>
            <p:ph type="ftr" sz="quarter" idx="2"/>
          </p:nvPr>
        </p:nvSpPr>
        <p:spPr>
          <a:xfrm>
            <a:off x="0" y="9440226"/>
            <a:ext cx="2949084" cy="497523"/>
          </a:xfrm>
          <a:prstGeom prst="rect">
            <a:avLst/>
          </a:prstGeom>
        </p:spPr>
        <p:txBody>
          <a:bodyPr vert="horz" wrap="square" lIns="92263" tIns="46131" rIns="92263" bIns="46131" numCol="1" anchor="b" anchorCtr="0" compatLnSpc="1">
            <a:prstTxWarp prst="textNoShape">
              <a:avLst/>
            </a:prstTxWarp>
          </a:bodyPr>
          <a:lstStyle>
            <a:lvl1pPr>
              <a:defRPr sz="1200">
                <a:cs typeface="Arial" pitchFamily="34" charset="0"/>
              </a:defRPr>
            </a:lvl1pPr>
          </a:lstStyle>
          <a:p>
            <a:pPr>
              <a:defRPr/>
            </a:pPr>
            <a:endParaRPr lang="en-GB" altLang="zh-CN" dirty="0"/>
          </a:p>
        </p:txBody>
      </p:sp>
      <p:sp>
        <p:nvSpPr>
          <p:cNvPr id="5" name="Slide Number Placeholder 4"/>
          <p:cNvSpPr>
            <a:spLocks noGrp="1"/>
          </p:cNvSpPr>
          <p:nvPr>
            <p:ph type="sldNum" sz="quarter" idx="3"/>
          </p:nvPr>
        </p:nvSpPr>
        <p:spPr>
          <a:xfrm>
            <a:off x="3856495" y="9440226"/>
            <a:ext cx="2949084" cy="497523"/>
          </a:xfrm>
          <a:prstGeom prst="rect">
            <a:avLst/>
          </a:prstGeom>
        </p:spPr>
        <p:txBody>
          <a:bodyPr vert="horz" wrap="square" lIns="92263" tIns="46131" rIns="92263" bIns="46131" numCol="1" anchor="b" anchorCtr="0" compatLnSpc="1">
            <a:prstTxWarp prst="textNoShape">
              <a:avLst/>
            </a:prstTxWarp>
          </a:bodyPr>
          <a:lstStyle>
            <a:lvl1pPr algn="r">
              <a:defRPr sz="1200">
                <a:cs typeface="Arial" pitchFamily="34" charset="0"/>
              </a:defRPr>
            </a:lvl1pPr>
          </a:lstStyle>
          <a:p>
            <a:pPr>
              <a:defRPr/>
            </a:pPr>
            <a:fld id="{4E710EF6-D5C7-4ADB-A1B6-9C7403379296}" type="slidenum">
              <a:rPr lang="en-GB" altLang="zh-CN"/>
              <a:pPr>
                <a:defRPr/>
              </a:pPr>
              <a:t>‹#›</a:t>
            </a:fld>
            <a:endParaRPr lang="en-GB" altLang="zh-CN" dirty="0"/>
          </a:p>
        </p:txBody>
      </p:sp>
    </p:spTree>
    <p:extLst>
      <p:ext uri="{BB962C8B-B14F-4D97-AF65-F5344CB8AC3E}">
        <p14:creationId xmlns:p14="http://schemas.microsoft.com/office/powerpoint/2010/main" xmlns="" val="907528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84" cy="497524"/>
          </a:xfrm>
          <a:prstGeom prst="rect">
            <a:avLst/>
          </a:prstGeom>
        </p:spPr>
        <p:txBody>
          <a:bodyPr vert="horz" wrap="square" lIns="92263" tIns="46131" rIns="92263" bIns="46131" numCol="1" anchor="t" anchorCtr="0" compatLnSpc="1">
            <a:prstTxWarp prst="textNoShape">
              <a:avLst/>
            </a:prstTxWarp>
          </a:bodyPr>
          <a:lstStyle>
            <a:lvl1pPr>
              <a:defRPr sz="1200">
                <a:latin typeface="Calibri" pitchFamily="34" charset="0"/>
                <a:cs typeface="Arial" pitchFamily="34" charset="0"/>
              </a:defRPr>
            </a:lvl1pPr>
          </a:lstStyle>
          <a:p>
            <a:pPr>
              <a:defRPr/>
            </a:pPr>
            <a:endParaRPr lang="en-GB" altLang="zh-CN" dirty="0"/>
          </a:p>
        </p:txBody>
      </p:sp>
      <p:sp>
        <p:nvSpPr>
          <p:cNvPr id="3" name="Date Placeholder 2"/>
          <p:cNvSpPr>
            <a:spLocks noGrp="1"/>
          </p:cNvSpPr>
          <p:nvPr>
            <p:ph type="dt" idx="1"/>
          </p:nvPr>
        </p:nvSpPr>
        <p:spPr>
          <a:xfrm>
            <a:off x="3856495" y="0"/>
            <a:ext cx="2949084" cy="497524"/>
          </a:xfrm>
          <a:prstGeom prst="rect">
            <a:avLst/>
          </a:prstGeom>
        </p:spPr>
        <p:txBody>
          <a:bodyPr vert="horz" wrap="square" lIns="92263" tIns="46131" rIns="92263" bIns="46131" numCol="1" anchor="t" anchorCtr="0" compatLnSpc="1">
            <a:prstTxWarp prst="textNoShape">
              <a:avLst/>
            </a:prstTxWarp>
          </a:bodyPr>
          <a:lstStyle>
            <a:lvl1pPr algn="r">
              <a:defRPr sz="1200">
                <a:latin typeface="Calibri" pitchFamily="34" charset="0"/>
                <a:cs typeface="Arial" pitchFamily="34" charset="0"/>
              </a:defRPr>
            </a:lvl1pPr>
          </a:lstStyle>
          <a:p>
            <a:pPr>
              <a:defRPr/>
            </a:pPr>
            <a:fld id="{0440B83C-F88A-4C04-A353-8DB4E886CB0C}" type="datetimeFigureOut">
              <a:rPr lang="en-US" altLang="zh-CN"/>
              <a:pPr>
                <a:defRPr/>
              </a:pPr>
              <a:t>12/11/2017</a:t>
            </a:fld>
            <a:endParaRPr lang="en-GB" altLang="zh-CN" dirty="0"/>
          </a:p>
        </p:txBody>
      </p:sp>
      <p:sp>
        <p:nvSpPr>
          <p:cNvPr id="4" name="Slide Image Placeholder 3"/>
          <p:cNvSpPr>
            <a:spLocks noGrp="1" noRot="1" noChangeAspect="1"/>
          </p:cNvSpPr>
          <p:nvPr>
            <p:ph type="sldImg" idx="2"/>
          </p:nvPr>
        </p:nvSpPr>
        <p:spPr>
          <a:xfrm>
            <a:off x="919163" y="746125"/>
            <a:ext cx="4968875" cy="3727450"/>
          </a:xfrm>
          <a:prstGeom prst="rect">
            <a:avLst/>
          </a:prstGeom>
          <a:noFill/>
          <a:ln w="12700">
            <a:solidFill>
              <a:prstClr val="black"/>
            </a:solidFill>
          </a:ln>
        </p:spPr>
        <p:txBody>
          <a:bodyPr vert="horz" lIns="92263" tIns="46131" rIns="92263" bIns="46131" rtlCol="0" anchor="ctr"/>
          <a:lstStyle/>
          <a:p>
            <a:pPr lvl="0"/>
            <a:endParaRPr lang="en-GB" noProof="0" dirty="0" smtClean="0"/>
          </a:p>
        </p:txBody>
      </p:sp>
      <p:sp>
        <p:nvSpPr>
          <p:cNvPr id="5" name="Notes Placeholder 4"/>
          <p:cNvSpPr>
            <a:spLocks noGrp="1"/>
          </p:cNvSpPr>
          <p:nvPr>
            <p:ph type="body" sz="quarter" idx="3"/>
          </p:nvPr>
        </p:nvSpPr>
        <p:spPr>
          <a:xfrm>
            <a:off x="680558" y="4720908"/>
            <a:ext cx="5446084" cy="4472940"/>
          </a:xfrm>
          <a:prstGeom prst="rect">
            <a:avLst/>
          </a:prstGeom>
        </p:spPr>
        <p:txBody>
          <a:bodyPr vert="horz" wrap="square" lIns="92263" tIns="46131" rIns="92263" bIns="46131"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440226"/>
            <a:ext cx="2949084" cy="497523"/>
          </a:xfrm>
          <a:prstGeom prst="rect">
            <a:avLst/>
          </a:prstGeom>
        </p:spPr>
        <p:txBody>
          <a:bodyPr vert="horz" wrap="square" lIns="92263" tIns="46131" rIns="92263" bIns="46131" numCol="1" anchor="b" anchorCtr="0" compatLnSpc="1">
            <a:prstTxWarp prst="textNoShape">
              <a:avLst/>
            </a:prstTxWarp>
          </a:bodyPr>
          <a:lstStyle>
            <a:lvl1pPr>
              <a:defRPr sz="1200">
                <a:latin typeface="Calibri" pitchFamily="34" charset="0"/>
                <a:cs typeface="Arial" pitchFamily="34" charset="0"/>
              </a:defRPr>
            </a:lvl1pPr>
          </a:lstStyle>
          <a:p>
            <a:pPr>
              <a:defRPr/>
            </a:pPr>
            <a:endParaRPr lang="en-GB" altLang="zh-CN" dirty="0"/>
          </a:p>
        </p:txBody>
      </p:sp>
      <p:sp>
        <p:nvSpPr>
          <p:cNvPr id="7" name="Slide Number Placeholder 6"/>
          <p:cNvSpPr>
            <a:spLocks noGrp="1"/>
          </p:cNvSpPr>
          <p:nvPr>
            <p:ph type="sldNum" sz="quarter" idx="5"/>
          </p:nvPr>
        </p:nvSpPr>
        <p:spPr>
          <a:xfrm>
            <a:off x="3856495" y="9440226"/>
            <a:ext cx="2949084" cy="497523"/>
          </a:xfrm>
          <a:prstGeom prst="rect">
            <a:avLst/>
          </a:prstGeom>
        </p:spPr>
        <p:txBody>
          <a:bodyPr vert="horz" wrap="square" lIns="92263" tIns="46131" rIns="92263" bIns="46131" numCol="1" anchor="b" anchorCtr="0" compatLnSpc="1">
            <a:prstTxWarp prst="textNoShape">
              <a:avLst/>
            </a:prstTxWarp>
          </a:bodyPr>
          <a:lstStyle>
            <a:lvl1pPr algn="r">
              <a:defRPr sz="1200">
                <a:latin typeface="Calibri" pitchFamily="34" charset="0"/>
                <a:cs typeface="Arial" pitchFamily="34" charset="0"/>
              </a:defRPr>
            </a:lvl1pPr>
          </a:lstStyle>
          <a:p>
            <a:pPr>
              <a:defRPr/>
            </a:pPr>
            <a:fld id="{D5D7E5A8-7CFD-4A92-B1ED-E5F137765764}" type="slidenum">
              <a:rPr lang="en-GB" altLang="zh-CN"/>
              <a:pPr>
                <a:defRPr/>
              </a:pPr>
              <a:t>‹#›</a:t>
            </a:fld>
            <a:endParaRPr lang="en-GB" altLang="zh-CN" dirty="0"/>
          </a:p>
        </p:txBody>
      </p:sp>
    </p:spTree>
    <p:extLst>
      <p:ext uri="{BB962C8B-B14F-4D97-AF65-F5344CB8AC3E}">
        <p14:creationId xmlns:p14="http://schemas.microsoft.com/office/powerpoint/2010/main" xmlns="" val="278516986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D5D7E5A8-7CFD-4A92-B1ED-E5F137765764}" type="slidenum">
              <a:rPr lang="en-GB" altLang="zh-CN" smtClean="0"/>
              <a:pPr>
                <a:defRPr/>
              </a:pPr>
              <a:t>1</a:t>
            </a:fld>
            <a:endParaRPr lang="en-GB" altLang="zh-CN"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pic>
        <p:nvPicPr>
          <p:cNvPr id="4" name="Picture 2" descr="E:\_Internal projects\Corporate Identity Related and Templates\RSM Template (2012 Sept)\CLSF\CLSF-Powerpoint\images\Picture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l="7245" t="2254" r="7245" b="225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 descr="E:\_Internal projects\Corporate Identity Related and Templates\RSM Template (2012 Sept)\SBASF\SBASF-Powerpoint\images\Logo.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323850" y="260350"/>
            <a:ext cx="4584700"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 descr="E:\_Internal projects\Corporate Identity Related and Templates\RSM Template (2012 Sept)\SFA - AccountServe\AccountServe-Powerpoint\images\Globally Connected RSM International.png"/>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7531100" y="6272213"/>
            <a:ext cx="1303338"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1995177"/>
            <a:ext cx="7772400" cy="936607"/>
          </a:xfrm>
        </p:spPr>
        <p:txBody>
          <a:bodyPr>
            <a:normAutofit/>
          </a:bodyPr>
          <a:lstStyle>
            <a:lvl1pPr algn="ctr">
              <a:defRPr sz="3400" b="1" i="0">
                <a:solidFill>
                  <a:srgbClr val="871D7F"/>
                </a:solidFill>
                <a:latin typeface="Arial" pitchFamily="34" charset="0"/>
                <a:cs typeface="Arial" pitchFamily="34" charset="0"/>
              </a:defRPr>
            </a:lvl1pPr>
          </a:lstStyle>
          <a:p>
            <a:r>
              <a:rPr lang="en-US" smtClean="0"/>
              <a:t>Click to edit Master title style</a:t>
            </a:r>
            <a:endParaRPr lang="en-GB" dirty="0"/>
          </a:p>
        </p:txBody>
      </p:sp>
      <p:sp>
        <p:nvSpPr>
          <p:cNvPr id="3" name="Subtitle 2"/>
          <p:cNvSpPr>
            <a:spLocks noGrp="1"/>
          </p:cNvSpPr>
          <p:nvPr>
            <p:ph type="subTitle" idx="1"/>
          </p:nvPr>
        </p:nvSpPr>
        <p:spPr>
          <a:xfrm>
            <a:off x="1371600" y="3036572"/>
            <a:ext cx="6400800" cy="752468"/>
          </a:xfrm>
        </p:spPr>
        <p:txBody>
          <a:bodyPr>
            <a:normAutofit/>
          </a:bodyPr>
          <a:lstStyle>
            <a:lvl1pPr marL="0" indent="0" algn="ctr">
              <a:buNone/>
              <a:defRPr sz="2800" b="1" spc="0">
                <a:solidFill>
                  <a:schemeClr val="tx1">
                    <a:lumMod val="50000"/>
                    <a:lumOff val="50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Tree>
    <p:extLst>
      <p:ext uri="{BB962C8B-B14F-4D97-AF65-F5344CB8AC3E}">
        <p14:creationId xmlns:p14="http://schemas.microsoft.com/office/powerpoint/2010/main" xmlns="" val="881705988"/>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Title 1"/>
          <p:cNvSpPr>
            <a:spLocks noGrp="1"/>
          </p:cNvSpPr>
          <p:nvPr>
            <p:ph type="title"/>
          </p:nvPr>
        </p:nvSpPr>
        <p:spPr>
          <a:xfrm>
            <a:off x="216000" y="1197569"/>
            <a:ext cx="8642280" cy="658800"/>
          </a:xfrm>
        </p:spPr>
        <p:txBody>
          <a:bodyPr/>
          <a:lstStyle/>
          <a:p>
            <a:r>
              <a:rPr lang="en-US" dirty="0" smtClean="0"/>
              <a:t>Click to edit Master title style</a:t>
            </a:r>
            <a:endParaRPr lang="en-GB" dirty="0"/>
          </a:p>
        </p:txBody>
      </p:sp>
      <p:sp>
        <p:nvSpPr>
          <p:cNvPr id="6" name="Content Placeholder 2"/>
          <p:cNvSpPr>
            <a:spLocks noGrp="1"/>
          </p:cNvSpPr>
          <p:nvPr>
            <p:ph sz="half" idx="1"/>
          </p:nvPr>
        </p:nvSpPr>
        <p:spPr>
          <a:xfrm>
            <a:off x="214282" y="1989732"/>
            <a:ext cx="4286280" cy="4464000"/>
          </a:xfrm>
        </p:spPr>
        <p:txBody>
          <a:bodyPr/>
          <a:lstStyle>
            <a:lvl1pPr>
              <a:defRPr sz="2200" baseline="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7" name="Content Placeholder 3"/>
          <p:cNvSpPr>
            <a:spLocks noGrp="1"/>
          </p:cNvSpPr>
          <p:nvPr>
            <p:ph sz="half" idx="2"/>
          </p:nvPr>
        </p:nvSpPr>
        <p:spPr>
          <a:xfrm>
            <a:off x="4643438" y="1989732"/>
            <a:ext cx="4214842" cy="446400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xmlns="" val="222490608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14282" y="1197569"/>
            <a:ext cx="4283106" cy="639762"/>
          </a:xfrm>
        </p:spPr>
        <p:txBody>
          <a:bodyPr anchor="b">
            <a:noAutofit/>
          </a:bodyPr>
          <a:lstStyle>
            <a:lvl1pPr marL="0" indent="0">
              <a:buNone/>
              <a:defRPr sz="2200" b="1">
                <a:solidFill>
                  <a:srgbClr val="004797"/>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214282" y="1989732"/>
            <a:ext cx="4283106" cy="446400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ext Placeholder 4"/>
          <p:cNvSpPr>
            <a:spLocks noGrp="1"/>
          </p:cNvSpPr>
          <p:nvPr>
            <p:ph type="body" sz="quarter" idx="3"/>
          </p:nvPr>
        </p:nvSpPr>
        <p:spPr>
          <a:xfrm>
            <a:off x="4645025" y="1197569"/>
            <a:ext cx="4213255" cy="639762"/>
          </a:xfrm>
        </p:spPr>
        <p:txBody>
          <a:bodyPr anchor="b">
            <a:noAutofit/>
          </a:bodyPr>
          <a:lstStyle>
            <a:lvl1pPr marL="0" indent="0">
              <a:buNone/>
              <a:defRPr sz="2200" b="1" baseline="0">
                <a:solidFill>
                  <a:srgbClr val="004797"/>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1989732"/>
            <a:ext cx="4213255" cy="446400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xmlns="" val="170373851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Title 1"/>
          <p:cNvSpPr>
            <a:spLocks noGrp="1"/>
          </p:cNvSpPr>
          <p:nvPr>
            <p:ph type="title"/>
          </p:nvPr>
        </p:nvSpPr>
        <p:spPr>
          <a:xfrm>
            <a:off x="216000" y="1197569"/>
            <a:ext cx="8642280" cy="658800"/>
          </a:xfrm>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xmlns="" val="411134771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ingle line">
    <p:spTree>
      <p:nvGrpSpPr>
        <p:cNvPr id="1" name=""/>
        <p:cNvGrpSpPr/>
        <p:nvPr/>
      </p:nvGrpSpPr>
      <p:grpSpPr>
        <a:xfrm>
          <a:off x="0" y="0"/>
          <a:ext cx="0" cy="0"/>
          <a:chOff x="0" y="0"/>
          <a:chExt cx="0" cy="0"/>
        </a:xfrm>
      </p:grpSpPr>
      <p:sp>
        <p:nvSpPr>
          <p:cNvPr id="2" name="Title 1"/>
          <p:cNvSpPr>
            <a:spLocks noGrp="1"/>
          </p:cNvSpPr>
          <p:nvPr>
            <p:ph type="title"/>
          </p:nvPr>
        </p:nvSpPr>
        <p:spPr>
          <a:xfrm>
            <a:off x="216000" y="3214686"/>
            <a:ext cx="8642280" cy="714380"/>
          </a:xfrm>
        </p:spPr>
        <p:txBody>
          <a:bodyPr>
            <a:normAutofit/>
          </a:bodyPr>
          <a:lstStyle>
            <a:lvl1pPr algn="ctr">
              <a:defRPr sz="3200">
                <a:effectLst>
                  <a:outerShdw blurRad="38100" dist="38100" dir="2700000" algn="tl">
                    <a:srgbClr val="000000">
                      <a:alpha val="43137"/>
                    </a:srgbClr>
                  </a:outerShdw>
                </a:effectLst>
              </a:defRPr>
            </a:lvl1pPr>
          </a:lstStyle>
          <a:p>
            <a:r>
              <a:rPr lang="en-US" dirty="0" smtClean="0"/>
              <a:t>Click to edit Master title style</a:t>
            </a:r>
            <a:endParaRPr lang="en-GB" dirty="0"/>
          </a:p>
        </p:txBody>
      </p:sp>
    </p:spTree>
    <p:extLst>
      <p:ext uri="{BB962C8B-B14F-4D97-AF65-F5344CB8AC3E}">
        <p14:creationId xmlns:p14="http://schemas.microsoft.com/office/powerpoint/2010/main" xmlns="" val="49299491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lvl1pPr marL="180975" indent="-180975">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xmlns="" val="376824464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215900" y="1989138"/>
            <a:ext cx="8642350" cy="4464000"/>
          </a:xfrm>
        </p:spPr>
        <p:txBody>
          <a:bodyPr/>
          <a:lstStyle>
            <a:lvl1pPr marL="180975" indent="-180975">
              <a:buFontTx/>
              <a:buNone/>
              <a:defRPr/>
            </a:lvl1pPr>
            <a:lvl2pPr>
              <a:buFontTx/>
              <a:buNone/>
              <a:defRPr/>
            </a:lvl2pPr>
            <a:lvl3pPr>
              <a:buFontTx/>
              <a:buNone/>
              <a:defRPr/>
            </a:lvl3pPr>
            <a:lvl4pPr>
              <a:buFontTx/>
              <a:buNone/>
              <a:defRPr/>
            </a:lvl4pPr>
          </a:lstStyle>
          <a:p>
            <a:pPr lvl="0"/>
            <a:r>
              <a:rPr lang="en-US" smtClean="0"/>
              <a:t>Click to edit Master text styles</a:t>
            </a:r>
          </a:p>
        </p:txBody>
      </p:sp>
    </p:spTree>
    <p:extLst>
      <p:ext uri="{BB962C8B-B14F-4D97-AF65-F5344CB8AC3E}">
        <p14:creationId xmlns:p14="http://schemas.microsoft.com/office/powerpoint/2010/main" xmlns="" val="284363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16000" y="1196975"/>
            <a:ext cx="8642280" cy="658800"/>
          </a:xfrm>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214282" y="1989138"/>
            <a:ext cx="4286280" cy="4464000"/>
          </a:xfrm>
        </p:spPr>
        <p:txBody>
          <a:bodyPr/>
          <a:lstStyle>
            <a:lvl1pPr>
              <a:defRPr sz="2200" baseline="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4" name="Content Placeholder 3"/>
          <p:cNvSpPr>
            <a:spLocks noGrp="1"/>
          </p:cNvSpPr>
          <p:nvPr>
            <p:ph sz="half" idx="2"/>
          </p:nvPr>
        </p:nvSpPr>
        <p:spPr>
          <a:xfrm>
            <a:off x="4643438" y="1989138"/>
            <a:ext cx="4214842" cy="446400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xmlns="" val="1909142598"/>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14282" y="1196975"/>
            <a:ext cx="4283106" cy="639762"/>
          </a:xfrm>
        </p:spPr>
        <p:txBody>
          <a:bodyPr anchor="b">
            <a:noAutofit/>
          </a:bodyPr>
          <a:lstStyle>
            <a:lvl1pPr marL="0" indent="0">
              <a:buNone/>
              <a:defRPr sz="2200" b="1">
                <a:solidFill>
                  <a:srgbClr val="871D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14282" y="1989138"/>
            <a:ext cx="4283106" cy="446400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5" name="Text Placeholder 4"/>
          <p:cNvSpPr>
            <a:spLocks noGrp="1"/>
          </p:cNvSpPr>
          <p:nvPr>
            <p:ph type="body" sz="quarter" idx="3"/>
          </p:nvPr>
        </p:nvSpPr>
        <p:spPr>
          <a:xfrm>
            <a:off x="4645025" y="1196975"/>
            <a:ext cx="4213255" cy="639762"/>
          </a:xfrm>
        </p:spPr>
        <p:txBody>
          <a:bodyPr anchor="b">
            <a:noAutofit/>
          </a:bodyPr>
          <a:lstStyle>
            <a:lvl1pPr marL="0" indent="0">
              <a:buNone/>
              <a:defRPr sz="2200" b="1" baseline="0">
                <a:solidFill>
                  <a:srgbClr val="871D7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989138"/>
            <a:ext cx="4213255" cy="446400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xmlns="" val="147732752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16000" y="1196975"/>
            <a:ext cx="8642280" cy="658800"/>
          </a:xfrm>
        </p:spPr>
        <p:txBody>
          <a:bodyPr/>
          <a:lstStyle/>
          <a:p>
            <a:r>
              <a:rPr lang="en-US" smtClean="0"/>
              <a:t>Click to edit Master title style</a:t>
            </a:r>
            <a:endParaRPr lang="en-GB" dirty="0"/>
          </a:p>
        </p:txBody>
      </p:sp>
    </p:spTree>
    <p:extLst>
      <p:ext uri="{BB962C8B-B14F-4D97-AF65-F5344CB8AC3E}">
        <p14:creationId xmlns:p14="http://schemas.microsoft.com/office/powerpoint/2010/main" xmlns="" val="3703532455"/>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9318180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ngle line">
    <p:spTree>
      <p:nvGrpSpPr>
        <p:cNvPr id="1" name=""/>
        <p:cNvGrpSpPr/>
        <p:nvPr/>
      </p:nvGrpSpPr>
      <p:grpSpPr>
        <a:xfrm>
          <a:off x="0" y="0"/>
          <a:ext cx="0" cy="0"/>
          <a:chOff x="0" y="0"/>
          <a:chExt cx="0" cy="0"/>
        </a:xfrm>
      </p:grpSpPr>
      <p:sp>
        <p:nvSpPr>
          <p:cNvPr id="2" name="Title 1"/>
          <p:cNvSpPr>
            <a:spLocks noGrp="1"/>
          </p:cNvSpPr>
          <p:nvPr>
            <p:ph type="title"/>
          </p:nvPr>
        </p:nvSpPr>
        <p:spPr>
          <a:xfrm>
            <a:off x="216000" y="3214686"/>
            <a:ext cx="8642280" cy="714380"/>
          </a:xfrm>
        </p:spPr>
        <p:txBody>
          <a:bodyPr>
            <a:normAutofit/>
          </a:bodyPr>
          <a:lstStyle>
            <a:lvl1pPr algn="ctr">
              <a:defRPr sz="3200">
                <a:effectLst>
                  <a:outerShdw blurRad="38100" dist="38100" dir="2700000" algn="tl">
                    <a:srgbClr val="000000">
                      <a:alpha val="43137"/>
                    </a:srgbClr>
                  </a:outerShdw>
                </a:effectLst>
              </a:defRPr>
            </a:lvl1pPr>
          </a:lstStyle>
          <a:p>
            <a:r>
              <a:rPr lang="en-US" smtClean="0"/>
              <a:t>Click to edit Master title style</a:t>
            </a:r>
            <a:endParaRPr lang="en-GB" dirty="0"/>
          </a:p>
        </p:txBody>
      </p:sp>
    </p:spTree>
    <p:extLst>
      <p:ext uri="{BB962C8B-B14F-4D97-AF65-F5344CB8AC3E}">
        <p14:creationId xmlns:p14="http://schemas.microsoft.com/office/powerpoint/2010/main" xmlns="" val="3786206344"/>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215900" y="1989138"/>
            <a:ext cx="8642350" cy="4464000"/>
          </a:xfrm>
        </p:spPr>
        <p:txBody>
          <a:bodyPr/>
          <a:lstStyle>
            <a:lvl1pPr marL="180975" indent="-180975">
              <a:buFontTx/>
              <a:buNone/>
              <a:defRPr/>
            </a:lvl1pPr>
            <a:lvl2pPr>
              <a:buFontTx/>
              <a:buNone/>
              <a:defRPr/>
            </a:lvl2pPr>
            <a:lvl3pPr>
              <a:buFontTx/>
              <a:buNone/>
              <a:defRPr/>
            </a:lvl3pPr>
            <a:lvl4pPr>
              <a:buFontTx/>
              <a:buNone/>
              <a:defRPr/>
            </a:lvl4pPr>
          </a:lstStyle>
          <a:p>
            <a:pPr lvl="0"/>
            <a:r>
              <a:rPr lang="en-US" dirty="0" smtClean="0"/>
              <a:t>Click to edit Master text styles</a:t>
            </a:r>
          </a:p>
        </p:txBody>
      </p:sp>
    </p:spTree>
    <p:extLst>
      <p:ext uri="{BB962C8B-B14F-4D97-AF65-F5344CB8AC3E}">
        <p14:creationId xmlns:p14="http://schemas.microsoft.com/office/powerpoint/2010/main" xmlns="" val="381403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4" descr="slide_sub_title_7409.png"/>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1588" y="0"/>
            <a:ext cx="9140825" cy="1365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Title Placeholder 1"/>
          <p:cNvSpPr>
            <a:spLocks noGrp="1"/>
          </p:cNvSpPr>
          <p:nvPr>
            <p:ph type="title"/>
          </p:nvPr>
        </p:nvSpPr>
        <p:spPr bwMode="auto">
          <a:xfrm>
            <a:off x="215900" y="1196975"/>
            <a:ext cx="8642350" cy="658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zh-CN" smtClean="0"/>
          </a:p>
        </p:txBody>
      </p:sp>
      <p:sp>
        <p:nvSpPr>
          <p:cNvPr id="1028" name="Text Placeholder 2"/>
          <p:cNvSpPr>
            <a:spLocks noGrp="1"/>
          </p:cNvSpPr>
          <p:nvPr>
            <p:ph type="body" idx="1"/>
          </p:nvPr>
        </p:nvSpPr>
        <p:spPr bwMode="auto">
          <a:xfrm>
            <a:off x="215900" y="1989138"/>
            <a:ext cx="8642350" cy="4464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p:txBody>
      </p:sp>
      <p:pic>
        <p:nvPicPr>
          <p:cNvPr id="1029" name="Picture 7" descr="E:\_Internal projects\Corporate Identity Related and Templates\RSM Template (2012 Sept)\SBASF\SBASF-Powerpoint\images\Logo.png"/>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250825" y="188913"/>
            <a:ext cx="3438525" cy="539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8"/>
          <p:cNvSpPr txBox="1"/>
          <p:nvPr/>
        </p:nvSpPr>
        <p:spPr>
          <a:xfrm>
            <a:off x="215900" y="6519446"/>
            <a:ext cx="4990225" cy="307777"/>
          </a:xfrm>
          <a:prstGeom prst="rect">
            <a:avLst/>
          </a:prstGeom>
          <a:noFill/>
        </p:spPr>
        <p:txBody>
          <a:bodyPr>
            <a:spAutoFit/>
            <a:scene3d>
              <a:camera prst="orthographicFront">
                <a:rot lat="0" lon="0" rev="0"/>
              </a:camera>
              <a:lightRig rig="threePt" dir="t"/>
            </a:scene3d>
          </a:bodyPr>
          <a:lstStyle/>
          <a:p>
            <a:pPr>
              <a:defRPr/>
            </a:pPr>
            <a:r>
              <a:rPr lang="en-SG" sz="1400" i="1" dirty="0">
                <a:solidFill>
                  <a:srgbClr val="004797"/>
                </a:solidFill>
                <a:ea typeface="+mn-ea"/>
                <a:cs typeface="Arial" pitchFamily="34" charset="0"/>
              </a:rPr>
              <a:t>Your Trusted Business Advisor in China</a:t>
            </a:r>
            <a:endParaRPr lang="en-GB" sz="1400" i="1" dirty="0">
              <a:solidFill>
                <a:srgbClr val="004797"/>
              </a:solidFill>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4470" r:id="rId1"/>
    <p:sldLayoutId id="2147484471" r:id="rId2"/>
    <p:sldLayoutId id="2147484468" r:id="rId3"/>
    <p:sldLayoutId id="2147484472" r:id="rId4"/>
    <p:sldLayoutId id="2147484473" r:id="rId5"/>
    <p:sldLayoutId id="2147484474" r:id="rId6"/>
    <p:sldLayoutId id="2147484475" r:id="rId7"/>
    <p:sldLayoutId id="2147484476" r:id="rId8"/>
    <p:sldLayoutId id="2147484469" r:id="rId9"/>
    <p:sldLayoutId id="2147484477" r:id="rId10"/>
    <p:sldLayoutId id="2147484478" r:id="rId11"/>
    <p:sldLayoutId id="2147484479" r:id="rId12"/>
    <p:sldLayoutId id="2147484480" r:id="rId13"/>
  </p:sldLayoutIdLst>
  <p:hf hdr="0" dt="0"/>
  <p:txStyles>
    <p:titleStyle>
      <a:lvl1pPr algn="l" rtl="0" eaLnBrk="0" fontAlgn="base" hangingPunct="0">
        <a:spcBef>
          <a:spcPct val="0"/>
        </a:spcBef>
        <a:spcAft>
          <a:spcPct val="0"/>
        </a:spcAft>
        <a:defRPr sz="2600" b="1" kern="1200">
          <a:solidFill>
            <a:srgbClr val="871D7F"/>
          </a:solidFill>
          <a:latin typeface="Arial" pitchFamily="34" charset="0"/>
          <a:ea typeface="+mj-ea"/>
          <a:cs typeface="Arial" pitchFamily="34" charset="0"/>
        </a:defRPr>
      </a:lvl1pPr>
      <a:lvl2pPr algn="l" rtl="0" eaLnBrk="0" fontAlgn="base" hangingPunct="0">
        <a:spcBef>
          <a:spcPct val="0"/>
        </a:spcBef>
        <a:spcAft>
          <a:spcPct val="0"/>
        </a:spcAft>
        <a:defRPr sz="2600" b="1">
          <a:solidFill>
            <a:srgbClr val="871D7F"/>
          </a:solidFill>
          <a:latin typeface="Arial" charset="0"/>
          <a:cs typeface="Arial" charset="0"/>
        </a:defRPr>
      </a:lvl2pPr>
      <a:lvl3pPr algn="l" rtl="0" eaLnBrk="0" fontAlgn="base" hangingPunct="0">
        <a:spcBef>
          <a:spcPct val="0"/>
        </a:spcBef>
        <a:spcAft>
          <a:spcPct val="0"/>
        </a:spcAft>
        <a:defRPr sz="2600" b="1">
          <a:solidFill>
            <a:srgbClr val="871D7F"/>
          </a:solidFill>
          <a:latin typeface="Arial" charset="0"/>
          <a:cs typeface="Arial" charset="0"/>
        </a:defRPr>
      </a:lvl3pPr>
      <a:lvl4pPr algn="l" rtl="0" eaLnBrk="0" fontAlgn="base" hangingPunct="0">
        <a:spcBef>
          <a:spcPct val="0"/>
        </a:spcBef>
        <a:spcAft>
          <a:spcPct val="0"/>
        </a:spcAft>
        <a:defRPr sz="2600" b="1">
          <a:solidFill>
            <a:srgbClr val="871D7F"/>
          </a:solidFill>
          <a:latin typeface="Arial" charset="0"/>
          <a:cs typeface="Arial" charset="0"/>
        </a:defRPr>
      </a:lvl4pPr>
      <a:lvl5pPr algn="l" rtl="0" eaLnBrk="0" fontAlgn="base" hangingPunct="0">
        <a:spcBef>
          <a:spcPct val="0"/>
        </a:spcBef>
        <a:spcAft>
          <a:spcPct val="0"/>
        </a:spcAft>
        <a:defRPr sz="2600" b="1">
          <a:solidFill>
            <a:srgbClr val="871D7F"/>
          </a:solidFill>
          <a:latin typeface="Arial" charset="0"/>
          <a:cs typeface="Arial" charset="0"/>
        </a:defRPr>
      </a:lvl5pPr>
      <a:lvl6pPr marL="457200" algn="l" rtl="0" eaLnBrk="1" fontAlgn="base" hangingPunct="1">
        <a:spcBef>
          <a:spcPct val="0"/>
        </a:spcBef>
        <a:spcAft>
          <a:spcPct val="0"/>
        </a:spcAft>
        <a:defRPr sz="2600" b="1">
          <a:solidFill>
            <a:srgbClr val="004797"/>
          </a:solidFill>
          <a:latin typeface="Arial" charset="0"/>
          <a:cs typeface="Arial" charset="0"/>
        </a:defRPr>
      </a:lvl6pPr>
      <a:lvl7pPr marL="914400" algn="l" rtl="0" eaLnBrk="1" fontAlgn="base" hangingPunct="1">
        <a:spcBef>
          <a:spcPct val="0"/>
        </a:spcBef>
        <a:spcAft>
          <a:spcPct val="0"/>
        </a:spcAft>
        <a:defRPr sz="2600" b="1">
          <a:solidFill>
            <a:srgbClr val="004797"/>
          </a:solidFill>
          <a:latin typeface="Arial" charset="0"/>
          <a:cs typeface="Arial" charset="0"/>
        </a:defRPr>
      </a:lvl7pPr>
      <a:lvl8pPr marL="1371600" algn="l" rtl="0" eaLnBrk="1" fontAlgn="base" hangingPunct="1">
        <a:spcBef>
          <a:spcPct val="0"/>
        </a:spcBef>
        <a:spcAft>
          <a:spcPct val="0"/>
        </a:spcAft>
        <a:defRPr sz="2600" b="1">
          <a:solidFill>
            <a:srgbClr val="004797"/>
          </a:solidFill>
          <a:latin typeface="Arial" charset="0"/>
          <a:cs typeface="Arial" charset="0"/>
        </a:defRPr>
      </a:lvl8pPr>
      <a:lvl9pPr marL="1828800" algn="l" rtl="0" eaLnBrk="1" fontAlgn="base" hangingPunct="1">
        <a:spcBef>
          <a:spcPct val="0"/>
        </a:spcBef>
        <a:spcAft>
          <a:spcPct val="0"/>
        </a:spcAft>
        <a:defRPr sz="2600" b="1">
          <a:solidFill>
            <a:srgbClr val="004797"/>
          </a:solidFill>
          <a:latin typeface="Arial" charset="0"/>
          <a:cs typeface="Arial" charset="0"/>
        </a:defRPr>
      </a:lvl9pPr>
    </p:titleStyle>
    <p:bodyStyle>
      <a:lvl1pPr marL="180975" indent="-180975" algn="l" rtl="0" eaLnBrk="0" fontAlgn="base" hangingPunct="0">
        <a:spcBef>
          <a:spcPct val="20000"/>
        </a:spcBef>
        <a:spcAft>
          <a:spcPct val="0"/>
        </a:spcAft>
        <a:buClr>
          <a:srgbClr val="871D7F"/>
        </a:buClr>
        <a:buFont typeface="Arial" pitchFamily="34" charset="0"/>
        <a:buChar char="•"/>
        <a:defRPr sz="2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871D7F"/>
        </a:buClr>
        <a:buFont typeface="Arial" pitchFamily="34" charset="0"/>
        <a:buChar char="–"/>
        <a:defRPr sz="20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871D7F"/>
        </a:buClr>
        <a:buFont typeface="Arial" pitchFamily="34" charset="0"/>
        <a:buChar char="–"/>
        <a:defRPr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871D7F"/>
        </a:buClr>
        <a:buFont typeface="Arial" pitchFamily="34" charset="0"/>
        <a:buChar char="–"/>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4797"/>
        </a:buClr>
        <a:buFont typeface="Arial" pitchFamily="34"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MKT\RSMi - Corporate - Images 2012\shutterstock_46793191.jpg"/>
          <p:cNvPicPr>
            <a:picLocks noChangeAspect="1" noChangeArrowheads="1"/>
          </p:cNvPicPr>
          <p:nvPr/>
        </p:nvPicPr>
        <p:blipFill>
          <a:blip r:embed="rId3" cstate="print"/>
          <a:srcRect/>
          <a:stretch>
            <a:fillRect/>
          </a:stretch>
        </p:blipFill>
        <p:spPr bwMode="auto">
          <a:xfrm>
            <a:off x="0" y="-103186"/>
            <a:ext cx="9324528" cy="6961186"/>
          </a:xfrm>
          <a:prstGeom prst="rect">
            <a:avLst/>
          </a:prstGeom>
          <a:noFill/>
        </p:spPr>
      </p:pic>
      <p:sp>
        <p:nvSpPr>
          <p:cNvPr id="13314" name="Title 1"/>
          <p:cNvSpPr>
            <a:spLocks noGrp="1"/>
          </p:cNvSpPr>
          <p:nvPr>
            <p:ph type="ctrTitle"/>
          </p:nvPr>
        </p:nvSpPr>
        <p:spPr>
          <a:xfrm>
            <a:off x="611560" y="2132856"/>
            <a:ext cx="7772400" cy="936625"/>
          </a:xfrm>
        </p:spPr>
        <p:txBody>
          <a:bodyPr>
            <a:normAutofit fontScale="90000"/>
          </a:bodyPr>
          <a:lstStyle/>
          <a:p>
            <a:pPr eaLnBrk="1" hangingPunct="1">
              <a:defRPr/>
            </a:pPr>
            <a:r>
              <a:rPr lang="en-GB" altLang="zh-CN" sz="4200" dirty="0" smtClean="0">
                <a:latin typeface="+mn-lt"/>
              </a:rPr>
              <a:t/>
            </a:r>
            <a:br>
              <a:rPr lang="en-GB" altLang="zh-CN" sz="4200" dirty="0" smtClean="0">
                <a:latin typeface="+mn-lt"/>
              </a:rPr>
            </a:br>
            <a:r>
              <a:rPr lang="en-GB" altLang="zh-CN" sz="4200" dirty="0">
                <a:latin typeface="+mn-lt"/>
              </a:rPr>
              <a:t/>
            </a:r>
            <a:br>
              <a:rPr lang="en-GB" altLang="zh-CN" sz="4200" dirty="0">
                <a:latin typeface="+mn-lt"/>
              </a:rPr>
            </a:br>
            <a:endParaRPr lang="en-GB" altLang="zh-CN" dirty="0" smtClean="0">
              <a:latin typeface="+mn-lt"/>
            </a:endParaRPr>
          </a:p>
        </p:txBody>
      </p:sp>
      <p:sp>
        <p:nvSpPr>
          <p:cNvPr id="4" name="Title 1"/>
          <p:cNvSpPr txBox="1">
            <a:spLocks/>
          </p:cNvSpPr>
          <p:nvPr/>
        </p:nvSpPr>
        <p:spPr bwMode="auto">
          <a:xfrm>
            <a:off x="2699792" y="4869160"/>
            <a:ext cx="6624736" cy="1584176"/>
          </a:xfrm>
          <a:prstGeom prst="rect">
            <a:avLst/>
          </a:prstGeom>
          <a:solidFill>
            <a:srgbClr val="FFFF00">
              <a:alpha val="76000"/>
            </a:srgbClr>
          </a:solidFill>
          <a:ln w="9525">
            <a:noFill/>
            <a:miter lim="800000"/>
            <a:headEnd/>
            <a:tailEnd/>
          </a:ln>
        </p:spPr>
        <p:txBody>
          <a:bodyPr vert="horz" wrap="square" lIns="91440" tIns="45720" rIns="91440" bIns="45720" numCol="1" anchor="ctr" anchorCtr="0" compatLnSpc="1">
            <a:prstTxWarp prst="textNoShape">
              <a:avLst/>
            </a:prstTxWarp>
            <a:normAutofit fontScale="97500"/>
          </a:bodyPr>
          <a:lstStyle>
            <a:lvl1pPr algn="ctr" rtl="0" eaLnBrk="1" fontAlgn="base" hangingPunct="1">
              <a:spcBef>
                <a:spcPct val="0"/>
              </a:spcBef>
              <a:spcAft>
                <a:spcPct val="0"/>
              </a:spcAft>
              <a:defRPr sz="3400" b="1" i="0" kern="1200">
                <a:solidFill>
                  <a:srgbClr val="E6513E"/>
                </a:solidFill>
                <a:latin typeface="Arial" pitchFamily="34" charset="0"/>
                <a:ea typeface="+mj-ea"/>
                <a:cs typeface="Arial" pitchFamily="34" charset="0"/>
              </a:defRPr>
            </a:lvl1pPr>
            <a:lvl2pPr algn="l" rtl="0" eaLnBrk="1" fontAlgn="base" hangingPunct="1">
              <a:spcBef>
                <a:spcPct val="0"/>
              </a:spcBef>
              <a:spcAft>
                <a:spcPct val="0"/>
              </a:spcAft>
              <a:defRPr sz="2600" b="1">
                <a:solidFill>
                  <a:srgbClr val="E6513E"/>
                </a:solidFill>
                <a:latin typeface="Arial" charset="0"/>
                <a:cs typeface="Arial" charset="0"/>
              </a:defRPr>
            </a:lvl2pPr>
            <a:lvl3pPr algn="l" rtl="0" eaLnBrk="1" fontAlgn="base" hangingPunct="1">
              <a:spcBef>
                <a:spcPct val="0"/>
              </a:spcBef>
              <a:spcAft>
                <a:spcPct val="0"/>
              </a:spcAft>
              <a:defRPr sz="2600" b="1">
                <a:solidFill>
                  <a:srgbClr val="E6513E"/>
                </a:solidFill>
                <a:latin typeface="Arial" charset="0"/>
                <a:cs typeface="Arial" charset="0"/>
              </a:defRPr>
            </a:lvl3pPr>
            <a:lvl4pPr algn="l" rtl="0" eaLnBrk="1" fontAlgn="base" hangingPunct="1">
              <a:spcBef>
                <a:spcPct val="0"/>
              </a:spcBef>
              <a:spcAft>
                <a:spcPct val="0"/>
              </a:spcAft>
              <a:defRPr sz="2600" b="1">
                <a:solidFill>
                  <a:srgbClr val="E6513E"/>
                </a:solidFill>
                <a:latin typeface="Arial" charset="0"/>
                <a:cs typeface="Arial" charset="0"/>
              </a:defRPr>
            </a:lvl4pPr>
            <a:lvl5pPr algn="l" rtl="0" eaLnBrk="1" fontAlgn="base" hangingPunct="1">
              <a:spcBef>
                <a:spcPct val="0"/>
              </a:spcBef>
              <a:spcAft>
                <a:spcPct val="0"/>
              </a:spcAft>
              <a:defRPr sz="2600" b="1">
                <a:solidFill>
                  <a:srgbClr val="E6513E"/>
                </a:solidFill>
                <a:latin typeface="Arial" charset="0"/>
                <a:cs typeface="Arial" charset="0"/>
              </a:defRPr>
            </a:lvl5pPr>
            <a:lvl6pPr marL="457200" algn="l" rtl="0" eaLnBrk="1" fontAlgn="base" hangingPunct="1">
              <a:spcBef>
                <a:spcPct val="0"/>
              </a:spcBef>
              <a:spcAft>
                <a:spcPct val="0"/>
              </a:spcAft>
              <a:defRPr sz="2600" b="1">
                <a:solidFill>
                  <a:srgbClr val="004797"/>
                </a:solidFill>
                <a:latin typeface="Arial" charset="0"/>
                <a:cs typeface="Arial" charset="0"/>
              </a:defRPr>
            </a:lvl6pPr>
            <a:lvl7pPr marL="914400" algn="l" rtl="0" eaLnBrk="1" fontAlgn="base" hangingPunct="1">
              <a:spcBef>
                <a:spcPct val="0"/>
              </a:spcBef>
              <a:spcAft>
                <a:spcPct val="0"/>
              </a:spcAft>
              <a:defRPr sz="2600" b="1">
                <a:solidFill>
                  <a:srgbClr val="004797"/>
                </a:solidFill>
                <a:latin typeface="Arial" charset="0"/>
                <a:cs typeface="Arial" charset="0"/>
              </a:defRPr>
            </a:lvl7pPr>
            <a:lvl8pPr marL="1371600" algn="l" rtl="0" eaLnBrk="1" fontAlgn="base" hangingPunct="1">
              <a:spcBef>
                <a:spcPct val="0"/>
              </a:spcBef>
              <a:spcAft>
                <a:spcPct val="0"/>
              </a:spcAft>
              <a:defRPr sz="2600" b="1">
                <a:solidFill>
                  <a:srgbClr val="004797"/>
                </a:solidFill>
                <a:latin typeface="Arial" charset="0"/>
                <a:cs typeface="Arial" charset="0"/>
              </a:defRPr>
            </a:lvl8pPr>
            <a:lvl9pPr marL="1828800" algn="l" rtl="0" eaLnBrk="1" fontAlgn="base" hangingPunct="1">
              <a:spcBef>
                <a:spcPct val="0"/>
              </a:spcBef>
              <a:spcAft>
                <a:spcPct val="0"/>
              </a:spcAft>
              <a:defRPr sz="2600" b="1">
                <a:solidFill>
                  <a:srgbClr val="004797"/>
                </a:solidFill>
                <a:latin typeface="Arial" charset="0"/>
                <a:cs typeface="Arial" charset="0"/>
              </a:defRPr>
            </a:lvl9pPr>
          </a:lstStyle>
          <a:p>
            <a:pPr marL="174625" algn="l">
              <a:defRPr/>
            </a:pPr>
            <a:r>
              <a:rPr lang="zh-CN" altLang="en-US" sz="4000" dirty="0" smtClean="0">
                <a:solidFill>
                  <a:schemeClr val="tx2">
                    <a:lumMod val="75000"/>
                  </a:schemeClr>
                </a:solidFill>
                <a:latin typeface="Arial" charset="0"/>
                <a:cs typeface="Arial" charset="0"/>
              </a:rPr>
              <a:t>上海梵薪企业管理有限公司</a:t>
            </a:r>
            <a:endParaRPr lang="en-US" altLang="zh-CN" sz="3200" dirty="0" smtClean="0">
              <a:solidFill>
                <a:schemeClr val="accent1">
                  <a:lumMod val="75000"/>
                </a:schemeClr>
              </a:solidFill>
            </a:endParaRPr>
          </a:p>
          <a:p>
            <a:pPr marL="174625" algn="l">
              <a:defRPr/>
            </a:pPr>
            <a:r>
              <a:rPr lang="en-GB" altLang="zh-CN" sz="3200" dirty="0" smtClean="0">
                <a:solidFill>
                  <a:schemeClr val="tx2">
                    <a:lumMod val="75000"/>
                  </a:schemeClr>
                </a:solidFill>
                <a:latin typeface="Arial" charset="0"/>
                <a:cs typeface="Arial" charset="0"/>
              </a:rPr>
              <a:t/>
            </a:r>
            <a:br>
              <a:rPr lang="en-GB" altLang="zh-CN" sz="3200" dirty="0" smtClean="0">
                <a:solidFill>
                  <a:schemeClr val="tx2">
                    <a:lumMod val="75000"/>
                  </a:schemeClr>
                </a:solidFill>
                <a:latin typeface="Arial" charset="0"/>
                <a:cs typeface="Arial" charset="0"/>
              </a:rPr>
            </a:br>
            <a:r>
              <a:rPr lang="en-GB" altLang="zh-CN" sz="2400" dirty="0" smtClean="0">
                <a:solidFill>
                  <a:schemeClr val="tx2">
                    <a:lumMod val="75000"/>
                  </a:schemeClr>
                </a:solidFill>
                <a:latin typeface="Arial" charset="0"/>
                <a:cs typeface="Arial" charset="0"/>
              </a:rPr>
              <a:t>2017</a:t>
            </a:r>
            <a:r>
              <a:rPr lang="zh-CN" altLang="en-US" sz="2400" dirty="0" smtClean="0">
                <a:solidFill>
                  <a:schemeClr val="tx2">
                    <a:lumMod val="75000"/>
                  </a:schemeClr>
                </a:solidFill>
                <a:latin typeface="Arial" charset="0"/>
                <a:cs typeface="Arial" charset="0"/>
              </a:rPr>
              <a:t>年</a:t>
            </a:r>
            <a:r>
              <a:rPr lang="en-US" altLang="zh-CN" sz="2400" dirty="0" smtClean="0">
                <a:solidFill>
                  <a:schemeClr val="tx2">
                    <a:lumMod val="75000"/>
                  </a:schemeClr>
                </a:solidFill>
                <a:latin typeface="Arial" charset="0"/>
                <a:cs typeface="Arial" charset="0"/>
              </a:rPr>
              <a:t>11</a:t>
            </a:r>
            <a:r>
              <a:rPr lang="zh-CN" altLang="en-US" sz="2400" dirty="0" smtClean="0">
                <a:solidFill>
                  <a:schemeClr val="tx2">
                    <a:lumMod val="75000"/>
                  </a:schemeClr>
                </a:solidFill>
                <a:latin typeface="Arial" charset="0"/>
                <a:cs typeface="Arial" charset="0"/>
              </a:rPr>
              <a:t>月</a:t>
            </a:r>
            <a:endParaRPr lang="en-GB" altLang="zh-CN" sz="2400" dirty="0" smtClean="0">
              <a:solidFill>
                <a:schemeClr val="tx2">
                  <a:lumMod val="75000"/>
                </a:schemeClr>
              </a:solidFill>
              <a:latin typeface="Arial" charset="0"/>
              <a:cs typeface="Arial" charset="0"/>
            </a:endParaRPr>
          </a:p>
        </p:txBody>
      </p:sp>
      <p:sp>
        <p:nvSpPr>
          <p:cNvPr id="6" name="TextBox 5"/>
          <p:cNvSpPr txBox="1"/>
          <p:nvPr/>
        </p:nvSpPr>
        <p:spPr>
          <a:xfrm>
            <a:off x="108520" y="6639163"/>
            <a:ext cx="9144000" cy="246221"/>
          </a:xfrm>
          <a:prstGeom prst="rect">
            <a:avLst/>
          </a:prstGeom>
          <a:noFill/>
        </p:spPr>
        <p:txBody>
          <a:bodyPr wrap="square" rtlCol="0">
            <a:spAutoFit/>
          </a:bodyPr>
          <a:lstStyle/>
          <a:p>
            <a:pPr algn="r"/>
            <a:r>
              <a:rPr lang="en-US" altLang="zh-CN" sz="1000" dirty="0" smtClean="0">
                <a:solidFill>
                  <a:schemeClr val="bg1"/>
                </a:solidFill>
              </a:rPr>
              <a:t>1</a:t>
            </a:r>
            <a:endParaRPr lang="zh-CN" altLang="en-US" sz="10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639163"/>
            <a:ext cx="9144000" cy="246221"/>
          </a:xfrm>
          <a:prstGeom prst="rect">
            <a:avLst/>
          </a:prstGeom>
          <a:noFill/>
        </p:spPr>
        <p:txBody>
          <a:bodyPr wrap="square" rtlCol="0">
            <a:spAutoFit/>
          </a:bodyPr>
          <a:lstStyle/>
          <a:p>
            <a:pPr algn="r"/>
            <a:r>
              <a:rPr lang="en-US" altLang="zh-CN" sz="1000" dirty="0" smtClean="0"/>
              <a:t>10</a:t>
            </a:r>
            <a:endParaRPr lang="zh-CN" altLang="en-US" sz="1000" dirty="0"/>
          </a:p>
        </p:txBody>
      </p:sp>
      <p:sp>
        <p:nvSpPr>
          <p:cNvPr id="8" name="TextBox 7"/>
          <p:cNvSpPr txBox="1"/>
          <p:nvPr/>
        </p:nvSpPr>
        <p:spPr>
          <a:xfrm>
            <a:off x="899592"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rPr>
              <a:t>Fancy Star Business Management (Shanghai) Co., Ltd.</a:t>
            </a:r>
            <a:endParaRPr lang="zh-CN" altLang="en-US" dirty="0">
              <a:solidFill>
                <a:schemeClr val="accent4">
                  <a:lumMod val="75000"/>
                </a:schemeClr>
              </a:solidFill>
            </a:endParaRPr>
          </a:p>
        </p:txBody>
      </p:sp>
      <p:pic>
        <p:nvPicPr>
          <p:cNvPr id="7"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
        <p:nvSpPr>
          <p:cNvPr id="9" name="矩形 8"/>
          <p:cNvSpPr/>
          <p:nvPr/>
        </p:nvSpPr>
        <p:spPr>
          <a:xfrm>
            <a:off x="107504" y="1196752"/>
            <a:ext cx="4288353" cy="400110"/>
          </a:xfrm>
          <a:prstGeom prst="rect">
            <a:avLst/>
          </a:prstGeom>
        </p:spPr>
        <p:txBody>
          <a:bodyPr wrap="none">
            <a:spAutoFit/>
          </a:bodyPr>
          <a:lstStyle/>
          <a:p>
            <a:r>
              <a:rPr lang="zh-CN" altLang="zh-CN" sz="2000" dirty="0" smtClean="0">
                <a:latin typeface="Arial Unicode MS" pitchFamily="34" charset="-122"/>
                <a:ea typeface="Arial Unicode MS" pitchFamily="34" charset="-122"/>
                <a:cs typeface="Arial Unicode MS" pitchFamily="34" charset="-122"/>
              </a:rPr>
              <a:t>上海社会保险及住房公积金</a:t>
            </a:r>
            <a:r>
              <a:rPr lang="zh-CN" altLang="en-US" sz="2000" dirty="0" smtClean="0">
                <a:latin typeface="Arial Unicode MS" pitchFamily="34" charset="-122"/>
                <a:ea typeface="Arial Unicode MS" pitchFamily="34" charset="-122"/>
                <a:cs typeface="Arial Unicode MS" pitchFamily="34" charset="-122"/>
              </a:rPr>
              <a:t>代缴服务</a:t>
            </a:r>
          </a:p>
        </p:txBody>
      </p:sp>
      <p:sp>
        <p:nvSpPr>
          <p:cNvPr id="13" name="TextBox 12"/>
          <p:cNvSpPr txBox="1"/>
          <p:nvPr/>
        </p:nvSpPr>
        <p:spPr>
          <a:xfrm>
            <a:off x="251520" y="4365104"/>
            <a:ext cx="3600400" cy="1754326"/>
          </a:xfrm>
          <a:prstGeom prst="rect">
            <a:avLst/>
          </a:prstGeom>
          <a:noFill/>
        </p:spPr>
        <p:txBody>
          <a:bodyPr wrap="square" rtlCol="0">
            <a:spAutoFit/>
          </a:bodyPr>
          <a:lstStyle/>
          <a:p>
            <a:pPr marL="342900" indent="-342900">
              <a:buFont typeface="+mj-lt"/>
              <a:buAutoNum type="arabicPeriod"/>
            </a:pPr>
            <a:r>
              <a:rPr lang="zh-CN" altLang="en-US" sz="1200" dirty="0" smtClean="0">
                <a:latin typeface="Arial Unicode MS" pitchFamily="34" charset="-122"/>
                <a:ea typeface="Arial Unicode MS" pitchFamily="34" charset="-122"/>
                <a:cs typeface="Arial Unicode MS" pitchFamily="34" charset="-122"/>
              </a:rPr>
              <a:t>公司可根据我们提供的社会保险及住房公积金员工个人部分的明细制作工资表；</a:t>
            </a:r>
            <a:endParaRPr lang="en-US" altLang="zh-CN" sz="1200" dirty="0" smtClean="0">
              <a:latin typeface="Arial Unicode MS" pitchFamily="34" charset="-122"/>
              <a:ea typeface="Arial Unicode MS" pitchFamily="34" charset="-122"/>
              <a:cs typeface="Arial Unicode MS" pitchFamily="34" charset="-122"/>
            </a:endParaRPr>
          </a:p>
          <a:p>
            <a:pPr marL="342900" indent="-342900">
              <a:buFont typeface="+mj-lt"/>
              <a:buAutoNum type="arabicPeriod"/>
            </a:pPr>
            <a:r>
              <a:rPr lang="zh-CN" altLang="en-US" sz="1200" dirty="0" smtClean="0">
                <a:latin typeface="Arial Unicode MS" pitchFamily="34" charset="-122"/>
                <a:ea typeface="Arial Unicode MS" pitchFamily="34" charset="-122"/>
                <a:cs typeface="Arial Unicode MS" pitchFamily="34" charset="-122"/>
              </a:rPr>
              <a:t>按照中华人民共和国个人所得税法，社会保险及住房公积金的员工个人部分可以作税前扣除；</a:t>
            </a:r>
            <a:endParaRPr lang="en-US" altLang="zh-CN" sz="1200" dirty="0" smtClean="0">
              <a:latin typeface="Arial Unicode MS" pitchFamily="34" charset="-122"/>
              <a:ea typeface="Arial Unicode MS" pitchFamily="34" charset="-122"/>
              <a:cs typeface="Arial Unicode MS" pitchFamily="34" charset="-122"/>
            </a:endParaRPr>
          </a:p>
          <a:p>
            <a:pPr marL="342900" indent="-342900">
              <a:buFont typeface="+mj-lt"/>
              <a:buAutoNum type="arabicPeriod"/>
            </a:pPr>
            <a:r>
              <a:rPr lang="zh-CN" altLang="en-US" sz="1200" dirty="0" smtClean="0">
                <a:latin typeface="Arial Unicode MS" pitchFamily="34" charset="-122"/>
                <a:ea typeface="Arial Unicode MS" pitchFamily="34" charset="-122"/>
                <a:cs typeface="Arial Unicode MS" pitchFamily="34" charset="-122"/>
              </a:rPr>
              <a:t>社会保险金须于次月</a:t>
            </a:r>
            <a:r>
              <a:rPr lang="en-US" altLang="zh-CN" sz="1200" dirty="0" smtClean="0">
                <a:latin typeface="Arial Unicode MS" pitchFamily="34" charset="-122"/>
                <a:ea typeface="Arial Unicode MS" pitchFamily="34" charset="-122"/>
                <a:cs typeface="Arial Unicode MS" pitchFamily="34" charset="-122"/>
              </a:rPr>
              <a:t>10</a:t>
            </a:r>
            <a:r>
              <a:rPr lang="zh-CN" altLang="en-US" sz="1200" dirty="0" smtClean="0">
                <a:latin typeface="Arial Unicode MS" pitchFamily="34" charset="-122"/>
                <a:ea typeface="Arial Unicode MS" pitchFamily="34" charset="-122"/>
                <a:cs typeface="Arial Unicode MS" pitchFamily="34" charset="-122"/>
              </a:rPr>
              <a:t>日前转至公司社会保险专用账户，或由人力资源和社会保障局向公司基本户托收；住房公积金于发薪日之后的</a:t>
            </a:r>
            <a:r>
              <a:rPr lang="en-US" altLang="zh-CN" sz="1200" dirty="0" smtClean="0">
                <a:latin typeface="Arial Unicode MS" pitchFamily="34" charset="-122"/>
                <a:ea typeface="Arial Unicode MS" pitchFamily="34" charset="-122"/>
                <a:cs typeface="Arial Unicode MS" pitchFamily="34" charset="-122"/>
              </a:rPr>
              <a:t>5</a:t>
            </a:r>
            <a:r>
              <a:rPr lang="zh-CN" altLang="en-US" sz="1200" dirty="0" smtClean="0">
                <a:latin typeface="Arial Unicode MS" pitchFamily="34" charset="-122"/>
                <a:ea typeface="Arial Unicode MS" pitchFamily="34" charset="-122"/>
                <a:cs typeface="Arial Unicode MS" pitchFamily="34" charset="-122"/>
              </a:rPr>
              <a:t>个工作日内由公司向各区公积金管理中心指定建行转款缴纳。</a:t>
            </a:r>
            <a:endParaRPr lang="zh-CN" altLang="en-US" sz="1200" dirty="0">
              <a:latin typeface="Arial Unicode MS" pitchFamily="34" charset="-122"/>
              <a:ea typeface="Arial Unicode MS" pitchFamily="34" charset="-122"/>
              <a:cs typeface="Arial Unicode MS" pitchFamily="34" charset="-122"/>
            </a:endParaRPr>
          </a:p>
        </p:txBody>
      </p:sp>
      <p:graphicFrame>
        <p:nvGraphicFramePr>
          <p:cNvPr id="14" name="表格 13"/>
          <p:cNvGraphicFramePr>
            <a:graphicFrameLocks noGrp="1"/>
          </p:cNvGraphicFramePr>
          <p:nvPr/>
        </p:nvGraphicFramePr>
        <p:xfrm>
          <a:off x="395536" y="1484784"/>
          <a:ext cx="8208914" cy="2808311"/>
        </p:xfrm>
        <a:graphic>
          <a:graphicData uri="http://schemas.openxmlformats.org/drawingml/2006/table">
            <a:tbl>
              <a:tblPr/>
              <a:tblGrid>
                <a:gridCol w="138682"/>
                <a:gridCol w="582075"/>
                <a:gridCol w="679088"/>
                <a:gridCol w="388051"/>
                <a:gridCol w="654835"/>
                <a:gridCol w="654835"/>
                <a:gridCol w="536600"/>
                <a:gridCol w="718499"/>
                <a:gridCol w="654835"/>
                <a:gridCol w="679088"/>
                <a:gridCol w="545695"/>
                <a:gridCol w="691215"/>
                <a:gridCol w="679088"/>
                <a:gridCol w="606328"/>
              </a:tblGrid>
              <a:tr h="403348">
                <a:tc gridSpan="14">
                  <a:txBody>
                    <a:bodyPr/>
                    <a:lstStyle/>
                    <a:p>
                      <a:pPr algn="ctr" fontAlgn="ctr"/>
                      <a:r>
                        <a:rPr lang="zh-CN" altLang="en-US" sz="1000" b="0" i="0" u="none" strike="noStrike" dirty="0">
                          <a:solidFill>
                            <a:srgbClr val="000000"/>
                          </a:solidFill>
                          <a:latin typeface="Arial Unicode MS" pitchFamily="34" charset="-122"/>
                          <a:ea typeface="Arial Unicode MS" pitchFamily="34" charset="-122"/>
                          <a:cs typeface="Arial Unicode MS" pitchFamily="34" charset="-122"/>
                        </a:rPr>
                        <a:t>付款通知书（</a:t>
                      </a: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2017</a:t>
                      </a:r>
                      <a:r>
                        <a:rPr lang="zh-CN" altLang="en-US" sz="1000" b="0" i="0" u="none" strike="noStrike" dirty="0">
                          <a:solidFill>
                            <a:srgbClr val="000000"/>
                          </a:solidFill>
                          <a:latin typeface="Arial Unicode MS" pitchFamily="34" charset="-122"/>
                          <a:ea typeface="Arial Unicode MS" pitchFamily="34" charset="-122"/>
                          <a:cs typeface="Arial Unicode MS" pitchFamily="34" charset="-122"/>
                        </a:rPr>
                        <a:t>年</a:t>
                      </a: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11</a:t>
                      </a:r>
                      <a:r>
                        <a:rPr lang="zh-CN" altLang="en-US" sz="1000" b="0" i="0" u="none" strike="noStrike" dirty="0">
                          <a:solidFill>
                            <a:srgbClr val="000000"/>
                          </a:solidFill>
                          <a:latin typeface="Arial Unicode MS" pitchFamily="34" charset="-122"/>
                          <a:ea typeface="Arial Unicode MS" pitchFamily="34" charset="-122"/>
                          <a:cs typeface="Arial Unicode MS" pitchFamily="34" charset="-122"/>
                        </a:rPr>
                        <a:t>月）</a:t>
                      </a:r>
                    </a:p>
                  </a:txBody>
                  <a:tcPr marL="6588" marR="6588" marT="6588"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8139">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序号</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姓名</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身份证号</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社保类别</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dirty="0">
                          <a:solidFill>
                            <a:srgbClr val="000000"/>
                          </a:solidFill>
                          <a:latin typeface="Arial Unicode MS" pitchFamily="34" charset="-122"/>
                          <a:ea typeface="Arial Unicode MS" pitchFamily="34" charset="-122"/>
                          <a:cs typeface="Arial Unicode MS" pitchFamily="34" charset="-122"/>
                        </a:rPr>
                        <a:t>社保基数</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公积金基数</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dirty="0">
                          <a:solidFill>
                            <a:srgbClr val="000000"/>
                          </a:solidFill>
                          <a:latin typeface="Arial Unicode MS" pitchFamily="34" charset="-122"/>
                          <a:ea typeface="Arial Unicode MS" pitchFamily="34" charset="-122"/>
                          <a:cs typeface="Arial Unicode MS" pitchFamily="34" charset="-122"/>
                        </a:rPr>
                        <a:t>养老企业</a:t>
                      </a: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20%</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dirty="0">
                          <a:solidFill>
                            <a:srgbClr val="000000"/>
                          </a:solidFill>
                          <a:latin typeface="Arial Unicode MS" pitchFamily="34" charset="-122"/>
                          <a:ea typeface="Arial Unicode MS" pitchFamily="34" charset="-122"/>
                          <a:cs typeface="Arial Unicode MS" pitchFamily="34" charset="-122"/>
                        </a:rPr>
                        <a:t>医疗企业</a:t>
                      </a: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9.5%</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dirty="0">
                          <a:solidFill>
                            <a:srgbClr val="000000"/>
                          </a:solidFill>
                          <a:latin typeface="Arial Unicode MS" pitchFamily="34" charset="-122"/>
                          <a:ea typeface="Arial Unicode MS" pitchFamily="34" charset="-122"/>
                          <a:cs typeface="Arial Unicode MS" pitchFamily="34" charset="-122"/>
                        </a:rPr>
                        <a:t>失业企业</a:t>
                      </a: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0.5%</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工伤企业</a:t>
                      </a: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0.32%</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生育企业</a:t>
                      </a: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1%</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残保企业</a:t>
                      </a: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1.6%</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公积金企业</a:t>
                      </a:r>
                      <a:br>
                        <a:rPr lang="zh-CN" altLang="en-US" sz="1000" b="1" i="0" u="none" strike="noStrike">
                          <a:solidFill>
                            <a:srgbClr val="000000"/>
                          </a:solidFill>
                          <a:latin typeface="Arial Unicode MS" pitchFamily="34" charset="-122"/>
                          <a:ea typeface="Arial Unicode MS" pitchFamily="34" charset="-122"/>
                          <a:cs typeface="Arial Unicode MS" pitchFamily="34" charset="-122"/>
                        </a:rPr>
                      </a:b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7%</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企业小计</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337804">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五险</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3902</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2190</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780.40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370.70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19.60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12.50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39.10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62.50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153.00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1437.80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7804">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五险</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8500</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8500</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1700.00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807.50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42.50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27.20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85.00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136.00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595.00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3393.20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7804">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五险</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3902</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3000</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780.40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370.70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19.60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12.50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39.10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62.50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210.00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1494.80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7804">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五险</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6122</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6122</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1224.40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581.60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30.70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19.60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61.30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98.00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429.00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2444.60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7804">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五险</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5000</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5000</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1000.00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475.00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25.00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16.00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50.00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80.00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350.00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1996.00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7804">
                <a:tc gridSpan="2">
                  <a:txBody>
                    <a:bodyPr/>
                    <a:lstStyle/>
                    <a:p>
                      <a:pPr algn="ctr"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合计</a:t>
                      </a:r>
                    </a:p>
                  </a:txBody>
                  <a:tcPr marL="6588" marR="6588" marT="658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l"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dirty="0">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dirty="0">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a:solidFill>
                            <a:srgbClr val="000000"/>
                          </a:solidFill>
                          <a:latin typeface="Arial Unicode MS" pitchFamily="34" charset="-122"/>
                          <a:ea typeface="Arial Unicode MS" pitchFamily="34" charset="-122"/>
                          <a:cs typeface="Arial Unicode MS" pitchFamily="34" charset="-122"/>
                        </a:rPr>
                        <a:t>　</a:t>
                      </a:r>
                    </a:p>
                  </a:txBody>
                  <a:tcPr marL="6588" marR="6588" marT="6588"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5485.20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2605.50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137.40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87.80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274.50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439.00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1737.00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10766.40 </a:t>
                      </a:r>
                    </a:p>
                  </a:txBody>
                  <a:tcPr marL="6588" marR="6588" marT="658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5" name="表格 14"/>
          <p:cNvGraphicFramePr>
            <a:graphicFrameLocks noGrp="1"/>
          </p:cNvGraphicFramePr>
          <p:nvPr/>
        </p:nvGraphicFramePr>
        <p:xfrm>
          <a:off x="3923928" y="4365104"/>
          <a:ext cx="4680519" cy="2088230"/>
        </p:xfrm>
        <a:graphic>
          <a:graphicData uri="http://schemas.openxmlformats.org/drawingml/2006/table">
            <a:tbl>
              <a:tblPr/>
              <a:tblGrid>
                <a:gridCol w="656459"/>
                <a:gridCol w="878988"/>
                <a:gridCol w="801103"/>
                <a:gridCol w="830774"/>
                <a:gridCol w="667586"/>
                <a:gridCol w="845609"/>
              </a:tblGrid>
              <a:tr h="336812">
                <a:tc>
                  <a:txBody>
                    <a:bodyPr/>
                    <a:lstStyle/>
                    <a:p>
                      <a:pPr algn="ctr" fontAlgn="ctr"/>
                      <a:r>
                        <a:rPr lang="zh-CN" altLang="en-US" sz="1000" b="1" i="0" u="none" strike="noStrike" dirty="0">
                          <a:solidFill>
                            <a:srgbClr val="000000"/>
                          </a:solidFill>
                          <a:latin typeface="Arial Unicode MS" pitchFamily="34" charset="-122"/>
                          <a:ea typeface="Arial Unicode MS" pitchFamily="34" charset="-122"/>
                          <a:cs typeface="Arial Unicode MS" pitchFamily="34" charset="-122"/>
                        </a:rPr>
                        <a:t>养老个人</a:t>
                      </a: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dirty="0">
                          <a:solidFill>
                            <a:srgbClr val="000000"/>
                          </a:solidFill>
                          <a:latin typeface="Arial Unicode MS" pitchFamily="34" charset="-122"/>
                          <a:ea typeface="Arial Unicode MS" pitchFamily="34" charset="-122"/>
                          <a:cs typeface="Arial Unicode MS" pitchFamily="34" charset="-122"/>
                        </a:rPr>
                        <a:t>医疗个人</a:t>
                      </a:r>
                      <a:br>
                        <a:rPr lang="zh-CN" altLang="en-US" sz="1000" b="1" i="0" u="none" strike="noStrike" dirty="0">
                          <a:solidFill>
                            <a:srgbClr val="000000"/>
                          </a:solidFill>
                          <a:latin typeface="Arial Unicode MS" pitchFamily="34" charset="-122"/>
                          <a:ea typeface="Arial Unicode MS" pitchFamily="34" charset="-122"/>
                          <a:cs typeface="Arial Unicode MS" pitchFamily="34" charset="-122"/>
                        </a:rPr>
                      </a:b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失业个人</a:t>
                      </a: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公积金个人</a:t>
                      </a:r>
                      <a:br>
                        <a:rPr lang="zh-CN" altLang="en-US" sz="1000" b="1" i="0" u="none" strike="noStrike">
                          <a:solidFill>
                            <a:srgbClr val="000000"/>
                          </a:solidFill>
                          <a:latin typeface="Arial Unicode MS" pitchFamily="34" charset="-122"/>
                          <a:ea typeface="Arial Unicode MS" pitchFamily="34" charset="-122"/>
                          <a:cs typeface="Arial Unicode MS" pitchFamily="34" charset="-122"/>
                        </a:rPr>
                      </a:br>
                      <a:r>
                        <a:rPr lang="en-US" altLang="zh-CN" sz="1000" b="1" i="0" u="none" strike="noStrike" dirty="0">
                          <a:solidFill>
                            <a:srgbClr val="000000"/>
                          </a:solidFill>
                          <a:latin typeface="Arial Unicode MS" pitchFamily="34" charset="-122"/>
                          <a:ea typeface="Arial Unicode MS" pitchFamily="34" charset="-122"/>
                          <a:cs typeface="Arial Unicode MS" pitchFamily="34" charset="-122"/>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个人小计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zh-CN" altLang="en-US" sz="1000" b="1" i="0" u="none" strike="noStrike">
                          <a:solidFill>
                            <a:srgbClr val="000000"/>
                          </a:solidFill>
                          <a:latin typeface="Arial Unicode MS" pitchFamily="34" charset="-122"/>
                          <a:ea typeface="Arial Unicode MS" pitchFamily="34" charset="-122"/>
                          <a:cs typeface="Arial Unicode MS" pitchFamily="34" charset="-122"/>
                        </a:rPr>
                        <a:t>总计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91903">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312.20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78.10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19.60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153.00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562.90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2000.70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91903">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680.00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170.00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42.50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595.00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1487.50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4880.70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91903">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312.20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78.10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19.60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210.00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619.90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2114.70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91903">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489.80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122.50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30.70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429.00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1072.00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3516.60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91903">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400.00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100.00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350.00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875.00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2871.00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91903">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2194.20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548.70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137.40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1737.00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4617.30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Arial Unicode MS" pitchFamily="34" charset="-122"/>
                          <a:ea typeface="Arial Unicode MS" pitchFamily="34" charset="-122"/>
                          <a:cs typeface="Arial Unicode MS" pitchFamily="34" charset="-122"/>
                        </a:rPr>
                        <a:t>15383.70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xmlns="" val="3104213556"/>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639163"/>
            <a:ext cx="9144000" cy="246221"/>
          </a:xfrm>
          <a:prstGeom prst="rect">
            <a:avLst/>
          </a:prstGeom>
          <a:noFill/>
        </p:spPr>
        <p:txBody>
          <a:bodyPr wrap="square" rtlCol="0">
            <a:spAutoFit/>
          </a:bodyPr>
          <a:lstStyle/>
          <a:p>
            <a:pPr algn="r"/>
            <a:r>
              <a:rPr lang="en-US" altLang="zh-CN" sz="1000" dirty="0" smtClean="0">
                <a:latin typeface="Arial Unicode MS" pitchFamily="34" charset="-122"/>
                <a:ea typeface="Arial Unicode MS" pitchFamily="34" charset="-122"/>
                <a:cs typeface="Arial Unicode MS" pitchFamily="34" charset="-122"/>
              </a:rPr>
              <a:t>11</a:t>
            </a:r>
            <a:endParaRPr lang="zh-CN" altLang="en-US" sz="1000" dirty="0">
              <a:latin typeface="Arial Unicode MS" pitchFamily="34" charset="-122"/>
              <a:ea typeface="Arial Unicode MS" pitchFamily="34" charset="-122"/>
              <a:cs typeface="Arial Unicode MS" pitchFamily="34" charset="-122"/>
            </a:endParaRPr>
          </a:p>
        </p:txBody>
      </p:sp>
      <p:sp>
        <p:nvSpPr>
          <p:cNvPr id="8" name="TextBox 7"/>
          <p:cNvSpPr txBox="1"/>
          <p:nvPr/>
        </p:nvSpPr>
        <p:spPr>
          <a:xfrm>
            <a:off x="899592"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latin typeface="Arial Unicode MS" pitchFamily="34" charset="-122"/>
                <a:ea typeface="Arial Unicode MS" pitchFamily="34" charset="-122"/>
                <a:cs typeface="Arial Unicode MS" pitchFamily="34" charset="-122"/>
              </a:rPr>
              <a:t>Fancy Star Business Management (Shanghai) Co., Ltd.</a:t>
            </a:r>
            <a:endParaRPr lang="zh-CN" altLang="en-US" dirty="0">
              <a:solidFill>
                <a:schemeClr val="accent4">
                  <a:lumMod val="75000"/>
                </a:schemeClr>
              </a:solidFill>
              <a:latin typeface="Arial Unicode MS" pitchFamily="34" charset="-122"/>
              <a:ea typeface="Arial Unicode MS" pitchFamily="34" charset="-122"/>
              <a:cs typeface="Arial Unicode MS" pitchFamily="34" charset="-122"/>
            </a:endParaRPr>
          </a:p>
        </p:txBody>
      </p:sp>
      <p:pic>
        <p:nvPicPr>
          <p:cNvPr id="7"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
        <p:nvSpPr>
          <p:cNvPr id="9" name="矩形 8"/>
          <p:cNvSpPr/>
          <p:nvPr/>
        </p:nvSpPr>
        <p:spPr>
          <a:xfrm>
            <a:off x="107504" y="1196752"/>
            <a:ext cx="1723549" cy="400110"/>
          </a:xfrm>
          <a:prstGeom prst="rect">
            <a:avLst/>
          </a:prstGeom>
        </p:spPr>
        <p:txBody>
          <a:bodyPr wrap="none">
            <a:spAutoFit/>
          </a:bodyPr>
          <a:lstStyle/>
          <a:p>
            <a:r>
              <a:rPr lang="zh-CN" altLang="en-US" sz="2000" dirty="0" smtClean="0">
                <a:latin typeface="Arial Unicode MS" pitchFamily="34" charset="-122"/>
                <a:ea typeface="Arial Unicode MS" pitchFamily="34" charset="-122"/>
                <a:cs typeface="Arial Unicode MS" pitchFamily="34" charset="-122"/>
              </a:rPr>
              <a:t>薪酬外包服务</a:t>
            </a:r>
          </a:p>
        </p:txBody>
      </p:sp>
      <p:grpSp>
        <p:nvGrpSpPr>
          <p:cNvPr id="11" name="Group 84"/>
          <p:cNvGrpSpPr>
            <a:grpSpLocks/>
          </p:cNvGrpSpPr>
          <p:nvPr/>
        </p:nvGrpSpPr>
        <p:grpSpPr bwMode="auto">
          <a:xfrm>
            <a:off x="66334" y="1834850"/>
            <a:ext cx="9001822" cy="4834510"/>
            <a:chOff x="75864" y="1834420"/>
            <a:chExt cx="9002095" cy="4834967"/>
          </a:xfrm>
        </p:grpSpPr>
        <p:sp>
          <p:nvSpPr>
            <p:cNvPr id="12" name="Right Arrow 3"/>
            <p:cNvSpPr/>
            <p:nvPr/>
          </p:nvSpPr>
          <p:spPr bwMode="auto">
            <a:xfrm>
              <a:off x="304808" y="2523752"/>
              <a:ext cx="8458455" cy="304829"/>
            </a:xfrm>
            <a:prstGeom prst="rightArrow">
              <a:avLst/>
            </a:pr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sz="1400" dirty="0">
                <a:solidFill>
                  <a:srgbClr val="FFFFFF"/>
                </a:solidFill>
                <a:latin typeface="Arial Unicode MS" pitchFamily="34" charset="-122"/>
                <a:ea typeface="Arial Unicode MS" pitchFamily="34" charset="-122"/>
                <a:cs typeface="Arial Unicode MS" pitchFamily="34" charset="-122"/>
              </a:endParaRPr>
            </a:p>
          </p:txBody>
        </p:sp>
        <p:sp>
          <p:nvSpPr>
            <p:cNvPr id="16" name="Oval 11"/>
            <p:cNvSpPr/>
            <p:nvPr/>
          </p:nvSpPr>
          <p:spPr bwMode="auto">
            <a:xfrm>
              <a:off x="6782727" y="2521662"/>
              <a:ext cx="304809" cy="30482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sz="1400" dirty="0">
                <a:solidFill>
                  <a:srgbClr val="FFFFFF"/>
                </a:solidFill>
                <a:latin typeface="Arial Unicode MS" pitchFamily="34" charset="-122"/>
                <a:ea typeface="Arial Unicode MS" pitchFamily="34" charset="-122"/>
                <a:cs typeface="Arial Unicode MS" pitchFamily="34" charset="-122"/>
              </a:endParaRPr>
            </a:p>
          </p:txBody>
        </p:sp>
        <p:sp>
          <p:nvSpPr>
            <p:cNvPr id="17" name="TextBox 16"/>
            <p:cNvSpPr txBox="1"/>
            <p:nvPr/>
          </p:nvSpPr>
          <p:spPr bwMode="auto">
            <a:xfrm rot="19700613">
              <a:off x="6796249" y="2037609"/>
              <a:ext cx="723298" cy="307806"/>
            </a:xfrm>
            <a:prstGeom prst="rect">
              <a:avLst/>
            </a:prstGeom>
            <a:noFill/>
            <a:ln w="9525">
              <a:noFill/>
              <a:miter lim="800000"/>
              <a:headEnd/>
              <a:tailEnd/>
            </a:ln>
          </p:spPr>
          <p:txBody>
            <a:bodyPr wrap="none">
              <a:spAutoFit/>
            </a:bodyPr>
            <a:lstStyle/>
            <a:p>
              <a:pPr algn="ctr" eaLnBrk="0" fontAlgn="auto" hangingPunct="0">
                <a:spcBef>
                  <a:spcPct val="20000"/>
                </a:spcBef>
                <a:spcAft>
                  <a:spcPts val="0"/>
                </a:spcAft>
                <a:buClr>
                  <a:schemeClr val="bg1"/>
                </a:buClr>
                <a:buFont typeface="Arial" charset="0"/>
                <a:buNone/>
                <a:defRPr/>
              </a:pPr>
              <a:r>
                <a:rPr lang="zh-CN" altLang="en-US" sz="1400" b="1" dirty="0" smtClean="0">
                  <a:solidFill>
                    <a:schemeClr val="accent1">
                      <a:lumMod val="50000"/>
                    </a:schemeClr>
                  </a:solidFill>
                  <a:latin typeface="Arial Unicode MS" pitchFamily="34" charset="-122"/>
                  <a:ea typeface="Arial Unicode MS" pitchFamily="34" charset="-122"/>
                  <a:cs typeface="Arial Unicode MS" pitchFamily="34" charset="-122"/>
                </a:rPr>
                <a:t>发薪日</a:t>
              </a:r>
              <a:endParaRPr lang="en-US" sz="1400" b="1" dirty="0">
                <a:solidFill>
                  <a:schemeClr val="accent1">
                    <a:lumMod val="50000"/>
                  </a:schemeClr>
                </a:solidFill>
                <a:latin typeface="Arial Unicode MS" pitchFamily="34" charset="-122"/>
                <a:ea typeface="Arial Unicode MS" pitchFamily="34" charset="-122"/>
                <a:cs typeface="Arial Unicode MS" pitchFamily="34" charset="-122"/>
              </a:endParaRPr>
            </a:p>
          </p:txBody>
        </p:sp>
        <p:sp>
          <p:nvSpPr>
            <p:cNvPr id="18" name="TextBox 13"/>
            <p:cNvSpPr txBox="1">
              <a:spLocks noChangeArrowheads="1"/>
            </p:cNvSpPr>
            <p:nvPr/>
          </p:nvSpPr>
          <p:spPr bwMode="auto">
            <a:xfrm rot="19700613">
              <a:off x="1173109" y="1984265"/>
              <a:ext cx="622305" cy="3078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1400" dirty="0" smtClean="0">
                  <a:latin typeface="Arial Unicode MS" pitchFamily="34" charset="-122"/>
                  <a:ea typeface="Arial Unicode MS" pitchFamily="34" charset="-122"/>
                  <a:cs typeface="Arial Unicode MS" pitchFamily="34" charset="-122"/>
                </a:rPr>
                <a:t>5-6</a:t>
              </a:r>
              <a:r>
                <a:rPr lang="zh-CN" altLang="en-US" sz="1400" dirty="0" smtClean="0">
                  <a:latin typeface="Arial Unicode MS" pitchFamily="34" charset="-122"/>
                  <a:ea typeface="Arial Unicode MS" pitchFamily="34" charset="-122"/>
                  <a:cs typeface="Arial Unicode MS" pitchFamily="34" charset="-122"/>
                </a:rPr>
                <a:t>天</a:t>
              </a:r>
              <a:endParaRPr lang="en-US" altLang="zh-CN" sz="1400" dirty="0">
                <a:latin typeface="Arial Unicode MS" pitchFamily="34" charset="-122"/>
                <a:ea typeface="Arial Unicode MS" pitchFamily="34" charset="-122"/>
                <a:cs typeface="Arial Unicode MS" pitchFamily="34" charset="-122"/>
              </a:endParaRPr>
            </a:p>
          </p:txBody>
        </p:sp>
        <p:sp>
          <p:nvSpPr>
            <p:cNvPr id="19" name="TextBox 14"/>
            <p:cNvSpPr txBox="1">
              <a:spLocks noChangeArrowheads="1"/>
            </p:cNvSpPr>
            <p:nvPr/>
          </p:nvSpPr>
          <p:spPr bwMode="auto">
            <a:xfrm rot="19700613">
              <a:off x="2807210" y="2034385"/>
              <a:ext cx="622305" cy="3078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1400" dirty="0" smtClean="0">
                  <a:latin typeface="Arial Unicode MS" pitchFamily="34" charset="-122"/>
                  <a:ea typeface="Arial Unicode MS" pitchFamily="34" charset="-122"/>
                  <a:cs typeface="Arial Unicode MS" pitchFamily="34" charset="-122"/>
                </a:rPr>
                <a:t>4-5</a:t>
              </a:r>
              <a:r>
                <a:rPr lang="zh-CN" altLang="en-US" sz="1400" dirty="0" smtClean="0">
                  <a:latin typeface="Arial Unicode MS" pitchFamily="34" charset="-122"/>
                  <a:ea typeface="Arial Unicode MS" pitchFamily="34" charset="-122"/>
                  <a:cs typeface="Arial Unicode MS" pitchFamily="34" charset="-122"/>
                </a:rPr>
                <a:t>天</a:t>
              </a:r>
              <a:endParaRPr lang="en-US" altLang="zh-CN" sz="1400" dirty="0">
                <a:latin typeface="Arial Unicode MS" pitchFamily="34" charset="-122"/>
                <a:ea typeface="Arial Unicode MS" pitchFamily="34" charset="-122"/>
                <a:cs typeface="Arial Unicode MS" pitchFamily="34" charset="-122"/>
              </a:endParaRPr>
            </a:p>
          </p:txBody>
        </p:sp>
        <p:sp>
          <p:nvSpPr>
            <p:cNvPr id="20" name="TextBox 15"/>
            <p:cNvSpPr txBox="1">
              <a:spLocks noChangeArrowheads="1"/>
            </p:cNvSpPr>
            <p:nvPr/>
          </p:nvSpPr>
          <p:spPr bwMode="auto">
            <a:xfrm rot="19700613">
              <a:off x="4026410" y="2034385"/>
              <a:ext cx="622305" cy="3078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1400" dirty="0" smtClean="0">
                  <a:latin typeface="Arial Unicode MS" pitchFamily="34" charset="-122"/>
                  <a:ea typeface="Arial Unicode MS" pitchFamily="34" charset="-122"/>
                  <a:cs typeface="Arial Unicode MS" pitchFamily="34" charset="-122"/>
                </a:rPr>
                <a:t>3-4</a:t>
              </a:r>
              <a:r>
                <a:rPr lang="zh-CN" altLang="en-US" sz="1400" dirty="0" smtClean="0">
                  <a:latin typeface="Arial Unicode MS" pitchFamily="34" charset="-122"/>
                  <a:ea typeface="Arial Unicode MS" pitchFamily="34" charset="-122"/>
                  <a:cs typeface="Arial Unicode MS" pitchFamily="34" charset="-122"/>
                </a:rPr>
                <a:t>天</a:t>
              </a:r>
              <a:endParaRPr lang="en-US" altLang="zh-CN" sz="1400" dirty="0">
                <a:latin typeface="Arial Unicode MS" pitchFamily="34" charset="-122"/>
                <a:ea typeface="Arial Unicode MS" pitchFamily="34" charset="-122"/>
                <a:cs typeface="Arial Unicode MS" pitchFamily="34" charset="-122"/>
              </a:endParaRPr>
            </a:p>
          </p:txBody>
        </p:sp>
        <p:sp>
          <p:nvSpPr>
            <p:cNvPr id="21" name="TextBox 16"/>
            <p:cNvSpPr txBox="1">
              <a:spLocks noChangeArrowheads="1"/>
            </p:cNvSpPr>
            <p:nvPr/>
          </p:nvSpPr>
          <p:spPr bwMode="auto">
            <a:xfrm rot="19700613">
              <a:off x="5398010" y="2034385"/>
              <a:ext cx="622305" cy="3078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1400" dirty="0" smtClean="0">
                  <a:latin typeface="Arial Unicode MS" pitchFamily="34" charset="-122"/>
                  <a:ea typeface="Arial Unicode MS" pitchFamily="34" charset="-122"/>
                  <a:cs typeface="Arial Unicode MS" pitchFamily="34" charset="-122"/>
                </a:rPr>
                <a:t>2-3</a:t>
              </a:r>
              <a:r>
                <a:rPr lang="zh-CN" altLang="en-US" sz="1400" dirty="0" smtClean="0">
                  <a:latin typeface="Arial Unicode MS" pitchFamily="34" charset="-122"/>
                  <a:ea typeface="Arial Unicode MS" pitchFamily="34" charset="-122"/>
                  <a:cs typeface="Arial Unicode MS" pitchFamily="34" charset="-122"/>
                </a:rPr>
                <a:t>天</a:t>
              </a:r>
              <a:endParaRPr lang="en-US" altLang="zh-CN" sz="1400" dirty="0">
                <a:latin typeface="Arial Unicode MS" pitchFamily="34" charset="-122"/>
                <a:ea typeface="Arial Unicode MS" pitchFamily="34" charset="-122"/>
                <a:cs typeface="Arial Unicode MS" pitchFamily="34" charset="-122"/>
              </a:endParaRPr>
            </a:p>
          </p:txBody>
        </p:sp>
        <p:sp>
          <p:nvSpPr>
            <p:cNvPr id="22" name="TextBox 18"/>
            <p:cNvSpPr txBox="1">
              <a:spLocks noChangeArrowheads="1"/>
            </p:cNvSpPr>
            <p:nvPr/>
          </p:nvSpPr>
          <p:spPr bwMode="auto">
            <a:xfrm rot="19700613">
              <a:off x="7689512" y="1834420"/>
              <a:ext cx="1388447" cy="4617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smtClean="0">
                  <a:latin typeface="Arial Unicode MS" pitchFamily="34" charset="-122"/>
                  <a:ea typeface="Arial Unicode MS" pitchFamily="34" charset="-122"/>
                  <a:cs typeface="Arial Unicode MS" pitchFamily="34" charset="-122"/>
                </a:rPr>
                <a:t>社保、公积金及个税缴纳</a:t>
              </a:r>
              <a:endParaRPr lang="en-US" altLang="zh-CN" sz="1200" dirty="0">
                <a:latin typeface="Arial Unicode MS" pitchFamily="34" charset="-122"/>
                <a:ea typeface="Arial Unicode MS" pitchFamily="34" charset="-122"/>
                <a:cs typeface="Arial Unicode MS" pitchFamily="34" charset="-122"/>
              </a:endParaRPr>
            </a:p>
          </p:txBody>
        </p:sp>
        <p:sp>
          <p:nvSpPr>
            <p:cNvPr id="23" name="AutoShape 22"/>
            <p:cNvSpPr>
              <a:spLocks noChangeArrowheads="1"/>
            </p:cNvSpPr>
            <p:nvPr/>
          </p:nvSpPr>
          <p:spPr bwMode="auto">
            <a:xfrm>
              <a:off x="533379" y="5008681"/>
              <a:ext cx="1676319" cy="1351279"/>
            </a:xfrm>
            <a:prstGeom prst="roundRect">
              <a:avLst>
                <a:gd name="adj" fmla="val 16667"/>
              </a:avLst>
            </a:prstGeom>
            <a:gradFill flip="none" rotWithShape="1">
              <a:gsLst>
                <a:gs pos="0">
                  <a:srgbClr val="004797">
                    <a:tint val="66000"/>
                    <a:satMod val="160000"/>
                  </a:srgbClr>
                </a:gs>
                <a:gs pos="50000">
                  <a:srgbClr val="004797">
                    <a:tint val="44500"/>
                    <a:satMod val="160000"/>
                  </a:srgbClr>
                </a:gs>
                <a:gs pos="100000">
                  <a:srgbClr val="004797">
                    <a:tint val="23500"/>
                    <a:satMod val="160000"/>
                  </a:srgbClr>
                </a:gs>
              </a:gsLst>
              <a:path path="circle">
                <a:fillToRect t="100000" r="100000"/>
              </a:path>
              <a:tileRect l="-100000" b="-100000"/>
            </a:gradFill>
            <a:ln w="28575">
              <a:solidFill>
                <a:schemeClr val="accent1">
                  <a:lumMod val="40000"/>
                  <a:lumOff val="60000"/>
                </a:schemeClr>
              </a:solidFill>
              <a:round/>
              <a:headEnd/>
              <a:tailEnd/>
            </a:ln>
          </p:spPr>
          <p:txBody>
            <a:bodyPr anchor="ctr"/>
            <a:lstStyle/>
            <a:p>
              <a:pPr marL="171450" indent="-171450" fontAlgn="auto">
                <a:spcBef>
                  <a:spcPts val="0"/>
                </a:spcBef>
                <a:spcAft>
                  <a:spcPts val="0"/>
                </a:spcAft>
                <a:buFontTx/>
                <a:buChar char="-"/>
                <a:defRPr/>
              </a:pPr>
              <a:r>
                <a:rPr lang="zh-CN" altLang="en-US" sz="1200" dirty="0" smtClean="0">
                  <a:latin typeface="Arial Unicode MS" pitchFamily="34" charset="-122"/>
                  <a:ea typeface="Arial Unicode MS" pitchFamily="34" charset="-122"/>
                  <a:cs typeface="Arial Unicode MS" pitchFamily="34" charset="-122"/>
                </a:rPr>
                <a:t>客户信息收集及整理</a:t>
              </a:r>
              <a:endParaRPr lang="en-US" altLang="zh-CN" sz="1200" dirty="0" smtClean="0">
                <a:latin typeface="Arial Unicode MS" pitchFamily="34" charset="-122"/>
                <a:ea typeface="Arial Unicode MS" pitchFamily="34" charset="-122"/>
                <a:cs typeface="Arial Unicode MS" pitchFamily="34" charset="-122"/>
              </a:endParaRPr>
            </a:p>
            <a:p>
              <a:pPr marL="171450" indent="-171450" fontAlgn="auto">
                <a:spcBef>
                  <a:spcPts val="0"/>
                </a:spcBef>
                <a:spcAft>
                  <a:spcPts val="0"/>
                </a:spcAft>
                <a:buFontTx/>
                <a:buChar char="-"/>
                <a:defRPr/>
              </a:pPr>
              <a:r>
                <a:rPr lang="zh-CN" altLang="en-US" sz="1200" dirty="0" smtClean="0">
                  <a:latin typeface="Arial Unicode MS" pitchFamily="34" charset="-122"/>
                  <a:ea typeface="Arial Unicode MS" pitchFamily="34" charset="-122"/>
                  <a:cs typeface="Arial Unicode MS" pitchFamily="34" charset="-122"/>
                </a:rPr>
                <a:t>薪资计算及相关报表制作</a:t>
              </a:r>
              <a:endParaRPr lang="en-US" altLang="zh-CN" sz="1200" dirty="0" smtClean="0">
                <a:latin typeface="Arial Unicode MS" pitchFamily="34" charset="-122"/>
                <a:ea typeface="Arial Unicode MS" pitchFamily="34" charset="-122"/>
                <a:cs typeface="Arial Unicode MS" pitchFamily="34" charset="-122"/>
              </a:endParaRPr>
            </a:p>
            <a:p>
              <a:pPr algn="ctr" fontAlgn="auto">
                <a:spcBef>
                  <a:spcPts val="0"/>
                </a:spcBef>
                <a:spcAft>
                  <a:spcPts val="0"/>
                </a:spcAft>
                <a:defRPr/>
              </a:pPr>
              <a:endParaRPr lang="en-US" sz="1100" dirty="0">
                <a:latin typeface="Arial Unicode MS" pitchFamily="34" charset="-122"/>
                <a:ea typeface="Arial Unicode MS" pitchFamily="34" charset="-122"/>
                <a:cs typeface="Arial Unicode MS" pitchFamily="34" charset="-122"/>
              </a:endParaRPr>
            </a:p>
          </p:txBody>
        </p:sp>
        <p:sp>
          <p:nvSpPr>
            <p:cNvPr id="24" name="AutoShape 32"/>
            <p:cNvSpPr>
              <a:spLocks noChangeArrowheads="1"/>
            </p:cNvSpPr>
            <p:nvPr/>
          </p:nvSpPr>
          <p:spPr bwMode="auto">
            <a:xfrm>
              <a:off x="2514484" y="5181625"/>
              <a:ext cx="1523927" cy="1219175"/>
            </a:xfrm>
            <a:prstGeom prst="roundRect">
              <a:avLst>
                <a:gd name="adj" fmla="val 16667"/>
              </a:avLst>
            </a:prstGeom>
            <a:gradFill flip="none" rotWithShape="1">
              <a:gsLst>
                <a:gs pos="0">
                  <a:srgbClr val="004797">
                    <a:tint val="66000"/>
                    <a:satMod val="160000"/>
                  </a:srgbClr>
                </a:gs>
                <a:gs pos="50000">
                  <a:srgbClr val="004797">
                    <a:tint val="44500"/>
                    <a:satMod val="160000"/>
                  </a:srgbClr>
                </a:gs>
                <a:gs pos="100000">
                  <a:srgbClr val="004797">
                    <a:tint val="23500"/>
                    <a:satMod val="160000"/>
                  </a:srgbClr>
                </a:gs>
              </a:gsLst>
              <a:path path="circle">
                <a:fillToRect t="100000" r="100000"/>
              </a:path>
              <a:tileRect l="-100000" b="-100000"/>
            </a:gradFill>
            <a:ln w="28575">
              <a:solidFill>
                <a:schemeClr val="accent1">
                  <a:lumMod val="40000"/>
                  <a:lumOff val="60000"/>
                </a:schemeClr>
              </a:solidFill>
              <a:round/>
              <a:headEnd/>
              <a:tailEnd/>
            </a:ln>
          </p:spPr>
          <p:txBody>
            <a:bodyPr anchor="ctr"/>
            <a:lstStyle/>
            <a:p>
              <a:pPr fontAlgn="auto">
                <a:spcBef>
                  <a:spcPts val="0"/>
                </a:spcBef>
                <a:spcAft>
                  <a:spcPts val="0"/>
                </a:spcAft>
                <a:defRPr/>
              </a:pPr>
              <a:r>
                <a:rPr lang="zh-CN" altLang="en-US" sz="1200" dirty="0" smtClean="0">
                  <a:latin typeface="Arial Unicode MS" pitchFamily="34" charset="-122"/>
                  <a:ea typeface="Arial Unicode MS" pitchFamily="34" charset="-122"/>
                  <a:cs typeface="Arial Unicode MS" pitchFamily="34" charset="-122"/>
                </a:rPr>
                <a:t>以邮件方式发送相关报表给客户指定联系人</a:t>
              </a:r>
              <a:endParaRPr lang="en-US" sz="1200" dirty="0">
                <a:latin typeface="Arial Unicode MS" pitchFamily="34" charset="-122"/>
                <a:ea typeface="Arial Unicode MS" pitchFamily="34" charset="-122"/>
                <a:cs typeface="Arial Unicode MS" pitchFamily="34" charset="-122"/>
              </a:endParaRPr>
            </a:p>
          </p:txBody>
        </p:sp>
        <p:sp>
          <p:nvSpPr>
            <p:cNvPr id="25" name="AutoShape 24"/>
            <p:cNvSpPr>
              <a:spLocks noChangeArrowheads="1"/>
            </p:cNvSpPr>
            <p:nvPr/>
          </p:nvSpPr>
          <p:spPr bwMode="auto">
            <a:xfrm>
              <a:off x="3657709" y="3047683"/>
              <a:ext cx="1143035" cy="1143108"/>
            </a:xfrm>
            <a:prstGeom prst="roundRect">
              <a:avLst>
                <a:gd name="adj" fmla="val 1116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8900000" scaled="1"/>
              <a:tileRect/>
            </a:gradFill>
            <a:ln w="28575">
              <a:solidFill>
                <a:schemeClr val="accent3">
                  <a:lumMod val="60000"/>
                  <a:lumOff val="40000"/>
                </a:schemeClr>
              </a:solidFill>
              <a:round/>
              <a:headEnd/>
              <a:tailEnd/>
            </a:ln>
          </p:spPr>
          <p:txBody>
            <a:bodyPr tIns="73152" anchor="ctr"/>
            <a:lstStyle/>
            <a:p>
              <a:pPr fontAlgn="auto">
                <a:spcBef>
                  <a:spcPts val="0"/>
                </a:spcBef>
                <a:spcAft>
                  <a:spcPts val="0"/>
                </a:spcAft>
                <a:defRPr/>
              </a:pPr>
              <a:r>
                <a:rPr lang="zh-CN" altLang="en-US" sz="1200" dirty="0" smtClean="0">
                  <a:latin typeface="Arial Unicode MS" pitchFamily="34" charset="-122"/>
                  <a:ea typeface="Arial Unicode MS" pitchFamily="34" charset="-122"/>
                  <a:cs typeface="Arial Unicode MS" pitchFamily="34" charset="-122"/>
                </a:rPr>
                <a:t>客户确认报表及人力资源成本金额</a:t>
              </a:r>
              <a:endParaRPr lang="en-US" sz="1200" dirty="0">
                <a:latin typeface="Arial Unicode MS" pitchFamily="34" charset="-122"/>
                <a:ea typeface="Arial Unicode MS" pitchFamily="34" charset="-122"/>
                <a:cs typeface="Arial Unicode MS" pitchFamily="34" charset="-122"/>
              </a:endParaRPr>
            </a:p>
          </p:txBody>
        </p:sp>
        <p:sp>
          <p:nvSpPr>
            <p:cNvPr id="26" name="AutoShape 26"/>
            <p:cNvSpPr>
              <a:spLocks noChangeArrowheads="1"/>
            </p:cNvSpPr>
            <p:nvPr/>
          </p:nvSpPr>
          <p:spPr bwMode="auto">
            <a:xfrm>
              <a:off x="4724401" y="5826572"/>
              <a:ext cx="1752516" cy="842815"/>
            </a:xfrm>
            <a:prstGeom prst="roundRect">
              <a:avLst>
                <a:gd name="adj" fmla="val 17576"/>
              </a:avLst>
            </a:prstGeom>
            <a:gradFill flip="none" rotWithShape="1">
              <a:gsLst>
                <a:gs pos="0">
                  <a:srgbClr val="004797">
                    <a:tint val="66000"/>
                    <a:satMod val="160000"/>
                  </a:srgbClr>
                </a:gs>
                <a:gs pos="50000">
                  <a:srgbClr val="004797">
                    <a:tint val="44500"/>
                    <a:satMod val="160000"/>
                  </a:srgbClr>
                </a:gs>
                <a:gs pos="100000">
                  <a:srgbClr val="004797">
                    <a:tint val="23500"/>
                    <a:satMod val="160000"/>
                  </a:srgbClr>
                </a:gs>
              </a:gsLst>
              <a:path path="circle">
                <a:fillToRect t="100000" r="100000"/>
              </a:path>
              <a:tileRect l="-100000" b="-100000"/>
            </a:gradFill>
            <a:ln w="28575">
              <a:solidFill>
                <a:schemeClr val="accent1">
                  <a:lumMod val="40000"/>
                  <a:lumOff val="60000"/>
                </a:schemeClr>
              </a:solidFill>
              <a:round/>
              <a:headEnd/>
              <a:tailEnd/>
            </a:ln>
          </p:spPr>
          <p:txBody>
            <a:bodyPr tIns="91440" anchor="ctr"/>
            <a:lstStyle/>
            <a:p>
              <a:pPr fontAlgn="auto">
                <a:spcBef>
                  <a:spcPts val="0"/>
                </a:spcBef>
                <a:spcAft>
                  <a:spcPts val="0"/>
                </a:spcAft>
                <a:defRPr/>
              </a:pPr>
              <a:r>
                <a:rPr lang="zh-CN" altLang="en-US" sz="1200" dirty="0" smtClean="0">
                  <a:latin typeface="Arial Unicode MS" pitchFamily="34" charset="-122"/>
                  <a:ea typeface="Arial Unicode MS" pitchFamily="34" charset="-122"/>
                  <a:cs typeface="Arial Unicode MS" pitchFamily="34" charset="-122"/>
                </a:rPr>
                <a:t>梵薪收到客户转账后核对金额并开具代发放工资的增值税普通发票</a:t>
              </a:r>
              <a:endParaRPr lang="en-US" sz="1200" dirty="0">
                <a:latin typeface="Arial Unicode MS" pitchFamily="34" charset="-122"/>
                <a:ea typeface="Arial Unicode MS" pitchFamily="34" charset="-122"/>
                <a:cs typeface="Arial Unicode MS" pitchFamily="34" charset="-122"/>
              </a:endParaRPr>
            </a:p>
          </p:txBody>
        </p:sp>
        <p:sp>
          <p:nvSpPr>
            <p:cNvPr id="27" name="AutoShape 34"/>
            <p:cNvSpPr>
              <a:spLocks noChangeArrowheads="1"/>
            </p:cNvSpPr>
            <p:nvPr/>
          </p:nvSpPr>
          <p:spPr bwMode="auto">
            <a:xfrm>
              <a:off x="6029258" y="4953030"/>
              <a:ext cx="1288796" cy="761984"/>
            </a:xfrm>
            <a:prstGeom prst="roundRect">
              <a:avLst>
                <a:gd name="adj" fmla="val 16667"/>
              </a:avLst>
            </a:prstGeom>
            <a:gradFill flip="none" rotWithShape="1">
              <a:gsLst>
                <a:gs pos="0">
                  <a:srgbClr val="004797">
                    <a:tint val="66000"/>
                    <a:satMod val="160000"/>
                  </a:srgbClr>
                </a:gs>
                <a:gs pos="50000">
                  <a:srgbClr val="004797">
                    <a:tint val="44500"/>
                    <a:satMod val="160000"/>
                  </a:srgbClr>
                </a:gs>
                <a:gs pos="100000">
                  <a:srgbClr val="004797">
                    <a:tint val="23500"/>
                    <a:satMod val="160000"/>
                  </a:srgbClr>
                </a:gs>
              </a:gsLst>
              <a:path path="circle">
                <a:fillToRect t="100000" r="100000"/>
              </a:path>
              <a:tileRect l="-100000" b="-100000"/>
            </a:gradFill>
            <a:ln w="28575">
              <a:solidFill>
                <a:schemeClr val="accent1">
                  <a:lumMod val="40000"/>
                  <a:lumOff val="60000"/>
                </a:schemeClr>
              </a:solidFill>
              <a:round/>
              <a:headEnd/>
              <a:tailEnd/>
            </a:ln>
          </p:spPr>
          <p:txBody>
            <a:bodyPr anchor="ctr"/>
            <a:lstStyle/>
            <a:p>
              <a:pPr fontAlgn="auto">
                <a:spcBef>
                  <a:spcPts val="0"/>
                </a:spcBef>
                <a:spcAft>
                  <a:spcPts val="0"/>
                </a:spcAft>
                <a:defRPr/>
              </a:pPr>
              <a:r>
                <a:rPr lang="zh-CN" altLang="en-US" sz="1200" dirty="0" smtClean="0">
                  <a:latin typeface="Arial Unicode MS" pitchFamily="34" charset="-122"/>
                  <a:ea typeface="Arial Unicode MS" pitchFamily="34" charset="-122"/>
                  <a:cs typeface="Arial Unicode MS" pitchFamily="34" charset="-122"/>
                </a:rPr>
                <a:t>梵薪准备工资发放报盘并上载至网银</a:t>
              </a:r>
              <a:endParaRPr lang="en-US" sz="1200" dirty="0">
                <a:latin typeface="Arial Unicode MS" pitchFamily="34" charset="-122"/>
                <a:ea typeface="Arial Unicode MS" pitchFamily="34" charset="-122"/>
                <a:cs typeface="Arial Unicode MS" pitchFamily="34" charset="-122"/>
              </a:endParaRPr>
            </a:p>
          </p:txBody>
        </p:sp>
        <p:sp>
          <p:nvSpPr>
            <p:cNvPr id="28" name="AutoShape 36"/>
            <p:cNvSpPr>
              <a:spLocks noChangeArrowheads="1"/>
            </p:cNvSpPr>
            <p:nvPr/>
          </p:nvSpPr>
          <p:spPr bwMode="auto">
            <a:xfrm>
              <a:off x="6400992" y="2895269"/>
              <a:ext cx="1066832" cy="1447937"/>
            </a:xfrm>
            <a:prstGeom prst="roundRect">
              <a:avLst>
                <a:gd name="adj" fmla="val 1666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8900000" scaled="1"/>
              <a:tileRect/>
            </a:gradFill>
            <a:ln w="28575">
              <a:solidFill>
                <a:schemeClr val="accent3">
                  <a:lumMod val="60000"/>
                  <a:lumOff val="40000"/>
                </a:schemeClr>
              </a:solidFill>
              <a:round/>
              <a:headEnd/>
              <a:tailEnd/>
            </a:ln>
          </p:spPr>
          <p:txBody>
            <a:bodyPr anchor="ctr"/>
            <a:lstStyle/>
            <a:p>
              <a:pPr fontAlgn="auto">
                <a:spcBef>
                  <a:spcPts val="0"/>
                </a:spcBef>
                <a:spcAft>
                  <a:spcPts val="0"/>
                </a:spcAft>
                <a:defRPr/>
              </a:pPr>
              <a:r>
                <a:rPr lang="zh-CN" altLang="en-US" sz="1200" dirty="0" smtClean="0">
                  <a:latin typeface="Arial Unicode MS" pitchFamily="34" charset="-122"/>
                  <a:ea typeface="Arial Unicode MS" pitchFamily="34" charset="-122"/>
                  <a:cs typeface="Arial Unicode MS" pitchFamily="34" charset="-122"/>
                </a:rPr>
                <a:t>客户员工在发薪日收到税后工资</a:t>
              </a:r>
              <a:endParaRPr lang="en-US" sz="1200" dirty="0">
                <a:latin typeface="Arial Unicode MS" pitchFamily="34" charset="-122"/>
                <a:ea typeface="Arial Unicode MS" pitchFamily="34" charset="-122"/>
                <a:cs typeface="Arial Unicode MS" pitchFamily="34" charset="-122"/>
              </a:endParaRPr>
            </a:p>
          </p:txBody>
        </p:sp>
        <p:sp>
          <p:nvSpPr>
            <p:cNvPr id="29" name="AutoShape 43"/>
            <p:cNvSpPr>
              <a:spLocks noChangeArrowheads="1"/>
            </p:cNvSpPr>
            <p:nvPr/>
          </p:nvSpPr>
          <p:spPr bwMode="auto">
            <a:xfrm>
              <a:off x="7695833" y="4953029"/>
              <a:ext cx="1277460" cy="1284269"/>
            </a:xfrm>
            <a:prstGeom prst="roundRect">
              <a:avLst>
                <a:gd name="adj" fmla="val 16667"/>
              </a:avLst>
            </a:prstGeom>
            <a:gradFill flip="none" rotWithShape="1">
              <a:gsLst>
                <a:gs pos="0">
                  <a:srgbClr val="004797">
                    <a:tint val="66000"/>
                    <a:satMod val="160000"/>
                  </a:srgbClr>
                </a:gs>
                <a:gs pos="50000">
                  <a:srgbClr val="004797">
                    <a:tint val="44500"/>
                    <a:satMod val="160000"/>
                  </a:srgbClr>
                </a:gs>
                <a:gs pos="100000">
                  <a:srgbClr val="004797">
                    <a:tint val="23500"/>
                    <a:satMod val="160000"/>
                  </a:srgbClr>
                </a:gs>
              </a:gsLst>
              <a:path path="circle">
                <a:fillToRect t="100000" r="100000"/>
              </a:path>
              <a:tileRect l="-100000" b="-100000"/>
            </a:gradFill>
            <a:ln w="28575">
              <a:solidFill>
                <a:schemeClr val="accent1">
                  <a:lumMod val="40000"/>
                  <a:lumOff val="60000"/>
                </a:schemeClr>
              </a:solidFill>
              <a:round/>
              <a:headEnd/>
              <a:tailEnd/>
            </a:ln>
          </p:spPr>
          <p:txBody>
            <a:bodyPr anchor="ctr"/>
            <a:lstStyle/>
            <a:p>
              <a:pPr fontAlgn="auto">
                <a:spcBef>
                  <a:spcPts val="0"/>
                </a:spcBef>
                <a:spcAft>
                  <a:spcPts val="0"/>
                </a:spcAft>
                <a:defRPr/>
              </a:pPr>
              <a:r>
                <a:rPr lang="zh-CN" altLang="en-US" sz="1200" dirty="0" smtClean="0">
                  <a:latin typeface="Arial Unicode MS" pitchFamily="34" charset="-122"/>
                  <a:ea typeface="Arial Unicode MS" pitchFamily="34" charset="-122"/>
                  <a:cs typeface="Arial Unicode MS" pitchFamily="34" charset="-122"/>
                </a:rPr>
                <a:t>提供客户社保及公积金的代缴明细及政府收到代缴费用后的回执</a:t>
              </a:r>
              <a:endParaRPr lang="en-US" altLang="zh-CN" sz="1200" dirty="0">
                <a:latin typeface="Arial Unicode MS" pitchFamily="34" charset="-122"/>
                <a:ea typeface="Arial Unicode MS" pitchFamily="34" charset="-122"/>
                <a:cs typeface="Arial Unicode MS" pitchFamily="34" charset="-122"/>
              </a:endParaRPr>
            </a:p>
            <a:p>
              <a:pPr algn="ctr" fontAlgn="auto">
                <a:spcBef>
                  <a:spcPts val="0"/>
                </a:spcBef>
                <a:spcAft>
                  <a:spcPts val="0"/>
                </a:spcAft>
                <a:defRPr/>
              </a:pPr>
              <a:endParaRPr lang="en-US" sz="1100" dirty="0">
                <a:latin typeface="Arial Unicode MS" pitchFamily="34" charset="-122"/>
                <a:ea typeface="Arial Unicode MS" pitchFamily="34" charset="-122"/>
                <a:cs typeface="Arial Unicode MS" pitchFamily="34" charset="-122"/>
              </a:endParaRPr>
            </a:p>
          </p:txBody>
        </p:sp>
        <p:cxnSp>
          <p:nvCxnSpPr>
            <p:cNvPr id="30" name="Straight Arrow Connector 28"/>
            <p:cNvCxnSpPr/>
            <p:nvPr/>
          </p:nvCxnSpPr>
          <p:spPr bwMode="auto">
            <a:xfrm>
              <a:off x="1339553" y="4609930"/>
              <a:ext cx="0" cy="34293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2"/>
            <p:cNvCxnSpPr/>
            <p:nvPr/>
          </p:nvCxnSpPr>
          <p:spPr bwMode="auto">
            <a:xfrm>
              <a:off x="2209865" y="5791142"/>
              <a:ext cx="304809"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2" name="Elbow Connector 35"/>
            <p:cNvCxnSpPr>
              <a:endCxn id="25" idx="1"/>
            </p:cNvCxnSpPr>
            <p:nvPr/>
          </p:nvCxnSpPr>
          <p:spPr bwMode="auto">
            <a:xfrm rot="5400000" flipH="1" flipV="1">
              <a:off x="2686080" y="4209855"/>
              <a:ext cx="1562248" cy="381012"/>
            </a:xfrm>
            <a:prstGeom prst="bentConnector2">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3" name="Elbow Connector 38"/>
            <p:cNvCxnSpPr>
              <a:stCxn id="25" idx="2"/>
            </p:cNvCxnSpPr>
            <p:nvPr/>
          </p:nvCxnSpPr>
          <p:spPr bwMode="auto">
            <a:xfrm rot="16200000" flipH="1">
              <a:off x="3505242" y="4914775"/>
              <a:ext cx="1943284" cy="495315"/>
            </a:xfrm>
            <a:prstGeom prst="bentConnector2">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4" name="Elbow Connector 41"/>
            <p:cNvCxnSpPr/>
            <p:nvPr/>
          </p:nvCxnSpPr>
          <p:spPr bwMode="auto">
            <a:xfrm flipV="1">
              <a:off x="6477194" y="5714935"/>
              <a:ext cx="152405" cy="419140"/>
            </a:xfrm>
            <a:prstGeom prst="bentConnector2">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5" name="Elbow Connector 47"/>
            <p:cNvCxnSpPr>
              <a:stCxn id="27" idx="3"/>
            </p:cNvCxnSpPr>
            <p:nvPr/>
          </p:nvCxnSpPr>
          <p:spPr bwMode="auto">
            <a:xfrm>
              <a:off x="7318054" y="5334022"/>
              <a:ext cx="378377" cy="1465"/>
            </a:xfrm>
            <a:prstGeom prst="bentConnector3">
              <a:avLst>
                <a:gd name="adj1" fmla="val 50000"/>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50"/>
            <p:cNvCxnSpPr>
              <a:stCxn id="25" idx="3"/>
              <a:endCxn id="45" idx="1"/>
            </p:cNvCxnSpPr>
            <p:nvPr/>
          </p:nvCxnSpPr>
          <p:spPr bwMode="auto">
            <a:xfrm>
              <a:off x="4800744" y="3619237"/>
              <a:ext cx="304809"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7" name="Straight Connector 70"/>
            <p:cNvCxnSpPr/>
            <p:nvPr/>
          </p:nvCxnSpPr>
          <p:spPr bwMode="auto">
            <a:xfrm>
              <a:off x="304808" y="4800449"/>
              <a:ext cx="838225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bwMode="auto">
            <a:xfrm>
              <a:off x="75864" y="3124622"/>
              <a:ext cx="430900" cy="1227375"/>
            </a:xfrm>
            <a:prstGeom prst="rect">
              <a:avLst/>
            </a:prstGeom>
            <a:noFill/>
            <a:ln w="9525">
              <a:noFill/>
              <a:miter lim="800000"/>
              <a:headEnd/>
              <a:tailEnd/>
            </a:ln>
          </p:spPr>
          <p:txBody>
            <a:bodyPr vert="eaVert" wrap="none">
              <a:spAutoFit/>
            </a:bodyPr>
            <a:lstStyle/>
            <a:p>
              <a:pPr algn="ctr" eaLnBrk="0" fontAlgn="auto" hangingPunct="0">
                <a:spcBef>
                  <a:spcPct val="20000"/>
                </a:spcBef>
                <a:spcAft>
                  <a:spcPts val="0"/>
                </a:spcAft>
                <a:buClr>
                  <a:schemeClr val="bg1"/>
                </a:buClr>
                <a:buFont typeface="Arial" charset="0"/>
                <a:buNone/>
                <a:defRPr/>
              </a:pPr>
              <a:r>
                <a:rPr lang="zh-CN" altLang="en-US" sz="1600" b="1" dirty="0" smtClean="0">
                  <a:solidFill>
                    <a:schemeClr val="accent1">
                      <a:lumMod val="50000"/>
                    </a:schemeClr>
                  </a:solidFill>
                  <a:latin typeface="Arial Unicode MS" pitchFamily="34" charset="-122"/>
                  <a:ea typeface="Arial Unicode MS" pitchFamily="34" charset="-122"/>
                  <a:cs typeface="Arial Unicode MS" pitchFamily="34" charset="-122"/>
                </a:rPr>
                <a:t>客户提供信息</a:t>
              </a:r>
              <a:endParaRPr lang="en-US" sz="1600" b="1" dirty="0">
                <a:solidFill>
                  <a:schemeClr val="accent1">
                    <a:lumMod val="50000"/>
                  </a:schemeClr>
                </a:solidFill>
                <a:latin typeface="Arial Unicode MS" pitchFamily="34" charset="-122"/>
                <a:ea typeface="Arial Unicode MS" pitchFamily="34" charset="-122"/>
                <a:cs typeface="Arial Unicode MS" pitchFamily="34" charset="-122"/>
              </a:endParaRPr>
            </a:p>
          </p:txBody>
        </p:sp>
        <p:sp>
          <p:nvSpPr>
            <p:cNvPr id="39" name="TextBox 38"/>
            <p:cNvSpPr txBox="1"/>
            <p:nvPr/>
          </p:nvSpPr>
          <p:spPr bwMode="auto">
            <a:xfrm>
              <a:off x="75864" y="4982174"/>
              <a:ext cx="430900" cy="1227375"/>
            </a:xfrm>
            <a:prstGeom prst="rect">
              <a:avLst/>
            </a:prstGeom>
            <a:noFill/>
            <a:ln w="9525">
              <a:noFill/>
              <a:miter lim="800000"/>
              <a:headEnd/>
              <a:tailEnd/>
            </a:ln>
          </p:spPr>
          <p:txBody>
            <a:bodyPr vert="eaVert" wrap="none">
              <a:spAutoFit/>
            </a:bodyPr>
            <a:lstStyle/>
            <a:p>
              <a:pPr algn="ctr" eaLnBrk="0" fontAlgn="auto" hangingPunct="0">
                <a:spcBef>
                  <a:spcPct val="20000"/>
                </a:spcBef>
                <a:spcAft>
                  <a:spcPts val="0"/>
                </a:spcAft>
                <a:buClr>
                  <a:schemeClr val="bg1"/>
                </a:buClr>
                <a:buFont typeface="Arial" charset="0"/>
                <a:buNone/>
                <a:defRPr/>
              </a:pPr>
              <a:r>
                <a:rPr lang="zh-CN" altLang="en-US" sz="1600" b="1" dirty="0" smtClean="0">
                  <a:solidFill>
                    <a:schemeClr val="accent1">
                      <a:lumMod val="50000"/>
                    </a:schemeClr>
                  </a:solidFill>
                  <a:latin typeface="Arial Unicode MS" pitchFamily="34" charset="-122"/>
                  <a:ea typeface="Arial Unicode MS" pitchFamily="34" charset="-122"/>
                  <a:cs typeface="Arial Unicode MS" pitchFamily="34" charset="-122"/>
                </a:rPr>
                <a:t>梵薪负责服务</a:t>
              </a:r>
              <a:endParaRPr lang="en-US" sz="1600" b="1" dirty="0">
                <a:solidFill>
                  <a:schemeClr val="accent1">
                    <a:lumMod val="50000"/>
                  </a:schemeClr>
                </a:solidFill>
                <a:latin typeface="Arial Unicode MS" pitchFamily="34" charset="-122"/>
                <a:ea typeface="Arial Unicode MS" pitchFamily="34" charset="-122"/>
                <a:cs typeface="Arial Unicode MS" pitchFamily="34" charset="-122"/>
              </a:endParaRPr>
            </a:p>
          </p:txBody>
        </p:sp>
        <p:sp>
          <p:nvSpPr>
            <p:cNvPr id="40" name="Isosceles Triangle 76"/>
            <p:cNvSpPr/>
            <p:nvPr/>
          </p:nvSpPr>
          <p:spPr bwMode="auto">
            <a:xfrm flipV="1">
              <a:off x="1066831" y="2571389"/>
              <a:ext cx="152405" cy="228622"/>
            </a:xfrm>
            <a:prstGeom prst="triangle">
              <a:avLst/>
            </a:prstGeom>
            <a:solidFill>
              <a:schemeClr val="accent3">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dirty="0">
                <a:solidFill>
                  <a:srgbClr val="FFFFFF"/>
                </a:solidFill>
                <a:latin typeface="Arial Unicode MS" pitchFamily="34" charset="-122"/>
                <a:ea typeface="Arial Unicode MS" pitchFamily="34" charset="-122"/>
                <a:cs typeface="Arial Unicode MS" pitchFamily="34" charset="-122"/>
              </a:endParaRPr>
            </a:p>
          </p:txBody>
        </p:sp>
        <p:sp>
          <p:nvSpPr>
            <p:cNvPr id="41" name="Isosceles Triangle 78"/>
            <p:cNvSpPr/>
            <p:nvPr/>
          </p:nvSpPr>
          <p:spPr bwMode="auto">
            <a:xfrm flipV="1">
              <a:off x="3962518" y="2571395"/>
              <a:ext cx="152405" cy="228622"/>
            </a:xfrm>
            <a:prstGeom prst="triangle">
              <a:avLst/>
            </a:prstGeom>
            <a:solidFill>
              <a:schemeClr val="accent3">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dirty="0">
                <a:solidFill>
                  <a:srgbClr val="FFFFFF"/>
                </a:solidFill>
                <a:latin typeface="Arial Unicode MS" pitchFamily="34" charset="-122"/>
                <a:ea typeface="Arial Unicode MS" pitchFamily="34" charset="-122"/>
                <a:cs typeface="Arial Unicode MS" pitchFamily="34" charset="-122"/>
              </a:endParaRPr>
            </a:p>
          </p:txBody>
        </p:sp>
        <p:sp>
          <p:nvSpPr>
            <p:cNvPr id="42" name="Isosceles Triangle 79"/>
            <p:cNvSpPr/>
            <p:nvPr/>
          </p:nvSpPr>
          <p:spPr bwMode="auto">
            <a:xfrm flipV="1">
              <a:off x="2743282" y="2576150"/>
              <a:ext cx="152405" cy="228622"/>
            </a:xfrm>
            <a:prstGeom prst="triangle">
              <a:avLst/>
            </a:prstGeom>
            <a:solidFill>
              <a:schemeClr val="accent3">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dirty="0">
                <a:solidFill>
                  <a:srgbClr val="FFFFFF"/>
                </a:solidFill>
                <a:latin typeface="Arial Unicode MS" pitchFamily="34" charset="-122"/>
                <a:ea typeface="Arial Unicode MS" pitchFamily="34" charset="-122"/>
                <a:cs typeface="Arial Unicode MS" pitchFamily="34" charset="-122"/>
              </a:endParaRPr>
            </a:p>
          </p:txBody>
        </p:sp>
        <p:sp>
          <p:nvSpPr>
            <p:cNvPr id="43" name="Isosceles Triangle 80"/>
            <p:cNvSpPr/>
            <p:nvPr/>
          </p:nvSpPr>
          <p:spPr bwMode="auto">
            <a:xfrm flipV="1">
              <a:off x="5524456" y="2571387"/>
              <a:ext cx="152405" cy="228622"/>
            </a:xfrm>
            <a:prstGeom prst="triangle">
              <a:avLst/>
            </a:prstGeom>
            <a:solidFill>
              <a:schemeClr val="accent3">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dirty="0">
                <a:solidFill>
                  <a:srgbClr val="FFFFFF"/>
                </a:solidFill>
                <a:latin typeface="Arial Unicode MS" pitchFamily="34" charset="-122"/>
                <a:ea typeface="Arial Unicode MS" pitchFamily="34" charset="-122"/>
                <a:cs typeface="Arial Unicode MS" pitchFamily="34" charset="-122"/>
              </a:endParaRPr>
            </a:p>
          </p:txBody>
        </p:sp>
        <p:sp>
          <p:nvSpPr>
            <p:cNvPr id="44" name="Isosceles Triangle 81"/>
            <p:cNvSpPr/>
            <p:nvPr/>
          </p:nvSpPr>
          <p:spPr bwMode="auto">
            <a:xfrm flipV="1">
              <a:off x="8153645" y="2576150"/>
              <a:ext cx="152405" cy="228622"/>
            </a:xfrm>
            <a:prstGeom prst="triangle">
              <a:avLst/>
            </a:prstGeom>
            <a:solidFill>
              <a:schemeClr val="accent3">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dirty="0">
                <a:solidFill>
                  <a:srgbClr val="FFFFFF"/>
                </a:solidFill>
                <a:latin typeface="Arial Unicode MS" pitchFamily="34" charset="-122"/>
                <a:ea typeface="Arial Unicode MS" pitchFamily="34" charset="-122"/>
                <a:cs typeface="Arial Unicode MS" pitchFamily="34" charset="-122"/>
              </a:endParaRPr>
            </a:p>
          </p:txBody>
        </p:sp>
        <p:sp>
          <p:nvSpPr>
            <p:cNvPr id="45" name="AutoShape 24"/>
            <p:cNvSpPr>
              <a:spLocks noChangeArrowheads="1"/>
            </p:cNvSpPr>
            <p:nvPr/>
          </p:nvSpPr>
          <p:spPr bwMode="auto">
            <a:xfrm>
              <a:off x="5105553" y="3047683"/>
              <a:ext cx="990630" cy="1143108"/>
            </a:xfrm>
            <a:prstGeom prst="roundRect">
              <a:avLst>
                <a:gd name="adj" fmla="val 1116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8900000" scaled="1"/>
              <a:tileRect/>
            </a:gradFill>
            <a:ln w="28575">
              <a:solidFill>
                <a:schemeClr val="accent3">
                  <a:lumMod val="60000"/>
                  <a:lumOff val="40000"/>
                </a:schemeClr>
              </a:solidFill>
              <a:round/>
              <a:headEnd/>
              <a:tailEnd/>
            </a:ln>
          </p:spPr>
          <p:txBody>
            <a:bodyPr tIns="73152" anchor="ctr"/>
            <a:lstStyle/>
            <a:p>
              <a:pPr fontAlgn="auto">
                <a:spcBef>
                  <a:spcPts val="0"/>
                </a:spcBef>
                <a:spcAft>
                  <a:spcPts val="0"/>
                </a:spcAft>
                <a:defRPr/>
              </a:pPr>
              <a:r>
                <a:rPr lang="zh-CN" altLang="en-US" sz="1200" dirty="0" smtClean="0">
                  <a:latin typeface="Arial Unicode MS" pitchFamily="34" charset="-122"/>
                  <a:ea typeface="Arial Unicode MS" pitchFamily="34" charset="-122"/>
                  <a:cs typeface="Arial Unicode MS" pitchFamily="34" charset="-122"/>
                </a:rPr>
                <a:t>客户准备转账当月人力资源成本总金额至梵薪公司账户</a:t>
              </a:r>
              <a:endParaRPr lang="en-US" sz="1200" dirty="0">
                <a:latin typeface="Arial Unicode MS" pitchFamily="34" charset="-122"/>
                <a:ea typeface="Arial Unicode MS" pitchFamily="34" charset="-122"/>
                <a:cs typeface="Arial Unicode MS" pitchFamily="34" charset="-122"/>
              </a:endParaRPr>
            </a:p>
          </p:txBody>
        </p:sp>
        <p:cxnSp>
          <p:nvCxnSpPr>
            <p:cNvPr id="46" name="Elbow Connector 42"/>
            <p:cNvCxnSpPr>
              <a:endCxn id="28" idx="2"/>
            </p:cNvCxnSpPr>
            <p:nvPr/>
          </p:nvCxnSpPr>
          <p:spPr>
            <a:xfrm rot="5400000" flipH="1" flipV="1">
              <a:off x="6477175" y="4495630"/>
              <a:ext cx="609658" cy="304809"/>
            </a:xfrm>
            <a:prstGeom prst="bentConnector3">
              <a:avLst>
                <a:gd name="adj1" fmla="val 50000"/>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7" name="Elbow Connector 41"/>
            <p:cNvCxnSpPr>
              <a:stCxn id="26" idx="0"/>
              <a:endCxn id="45" idx="2"/>
            </p:cNvCxnSpPr>
            <p:nvPr/>
          </p:nvCxnSpPr>
          <p:spPr bwMode="auto">
            <a:xfrm rot="5400000" flipH="1" flipV="1">
              <a:off x="4782873" y="5008578"/>
              <a:ext cx="1635782" cy="208"/>
            </a:xfrm>
            <a:prstGeom prst="bentConnector3">
              <a:avLst>
                <a:gd name="adj1" fmla="val 50000"/>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8" name="AutoShape 31"/>
            <p:cNvSpPr>
              <a:spLocks noChangeArrowheads="1"/>
            </p:cNvSpPr>
            <p:nvPr/>
          </p:nvSpPr>
          <p:spPr bwMode="auto">
            <a:xfrm>
              <a:off x="501327" y="2780957"/>
              <a:ext cx="1860941" cy="1828973"/>
            </a:xfrm>
            <a:prstGeom prst="roundRect">
              <a:avLst>
                <a:gd name="adj" fmla="val 12417"/>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8900000" scaled="1"/>
              <a:tileRect/>
            </a:gradFill>
            <a:ln w="28575">
              <a:solidFill>
                <a:schemeClr val="accent3">
                  <a:lumMod val="60000"/>
                  <a:lumOff val="40000"/>
                </a:schemeClr>
              </a:solidFill>
              <a:round/>
              <a:headEnd/>
              <a:tailEnd/>
            </a:ln>
          </p:spPr>
          <p:txBody>
            <a:bodyPr anchor="ctr"/>
            <a:lstStyle/>
            <a:p>
              <a:pPr marL="171450" indent="-171450" fontAlgn="auto">
                <a:spcBef>
                  <a:spcPts val="0"/>
                </a:spcBef>
                <a:spcAft>
                  <a:spcPts val="0"/>
                </a:spcAft>
                <a:buFontTx/>
                <a:buChar char="-"/>
                <a:defRPr/>
              </a:pPr>
              <a:r>
                <a:rPr lang="zh-CN" altLang="en-US" sz="1200" dirty="0" smtClean="0">
                  <a:latin typeface="Arial Unicode MS" pitchFamily="34" charset="-122"/>
                  <a:ea typeface="Arial Unicode MS" pitchFamily="34" charset="-122"/>
                  <a:cs typeface="Arial Unicode MS" pitchFamily="34" charset="-122"/>
                </a:rPr>
                <a:t>新员工录入信息</a:t>
              </a:r>
              <a:endParaRPr lang="en-US" altLang="zh-CN" sz="1200" dirty="0" smtClean="0">
                <a:latin typeface="Arial Unicode MS" pitchFamily="34" charset="-122"/>
                <a:ea typeface="Arial Unicode MS" pitchFamily="34" charset="-122"/>
                <a:cs typeface="Arial Unicode MS" pitchFamily="34" charset="-122"/>
              </a:endParaRPr>
            </a:p>
            <a:p>
              <a:pPr marL="171450" indent="-171450" fontAlgn="auto">
                <a:spcBef>
                  <a:spcPts val="0"/>
                </a:spcBef>
                <a:spcAft>
                  <a:spcPts val="0"/>
                </a:spcAft>
                <a:buFontTx/>
                <a:buChar char="-"/>
                <a:defRPr/>
              </a:pPr>
              <a:r>
                <a:rPr lang="zh-CN" altLang="en-US" sz="1200" dirty="0" smtClean="0">
                  <a:latin typeface="Arial Unicode MS" pitchFamily="34" charset="-122"/>
                  <a:ea typeface="Arial Unicode MS" pitchFamily="34" charset="-122"/>
                  <a:cs typeface="Arial Unicode MS" pitchFamily="34" charset="-122"/>
                </a:rPr>
                <a:t>离职员工退工信息</a:t>
              </a:r>
              <a:endParaRPr lang="en-US" altLang="zh-CN" sz="1200" dirty="0" smtClean="0">
                <a:latin typeface="Arial Unicode MS" pitchFamily="34" charset="-122"/>
                <a:ea typeface="Arial Unicode MS" pitchFamily="34" charset="-122"/>
                <a:cs typeface="Arial Unicode MS" pitchFamily="34" charset="-122"/>
              </a:endParaRPr>
            </a:p>
            <a:p>
              <a:pPr marL="171450" indent="-171450" fontAlgn="auto">
                <a:spcBef>
                  <a:spcPts val="0"/>
                </a:spcBef>
                <a:spcAft>
                  <a:spcPts val="0"/>
                </a:spcAft>
                <a:buFontTx/>
                <a:buChar char="-"/>
                <a:defRPr/>
              </a:pPr>
              <a:r>
                <a:rPr lang="zh-CN" altLang="en-US" sz="1200" dirty="0" smtClean="0">
                  <a:latin typeface="Arial Unicode MS" pitchFamily="34" charset="-122"/>
                  <a:ea typeface="Arial Unicode MS" pitchFamily="34" charset="-122"/>
                  <a:cs typeface="Arial Unicode MS" pitchFamily="34" charset="-122"/>
                </a:rPr>
                <a:t>员工考勤信息</a:t>
              </a:r>
              <a:endParaRPr lang="en-US" altLang="zh-CN" sz="1200" dirty="0" smtClean="0">
                <a:latin typeface="Arial Unicode MS" pitchFamily="34" charset="-122"/>
                <a:ea typeface="Arial Unicode MS" pitchFamily="34" charset="-122"/>
                <a:cs typeface="Arial Unicode MS" pitchFamily="34" charset="-122"/>
              </a:endParaRPr>
            </a:p>
            <a:p>
              <a:pPr marL="171450" indent="-171450" fontAlgn="auto">
                <a:spcBef>
                  <a:spcPts val="0"/>
                </a:spcBef>
                <a:spcAft>
                  <a:spcPts val="0"/>
                </a:spcAft>
                <a:buFontTx/>
                <a:buChar char="-"/>
                <a:defRPr/>
              </a:pPr>
              <a:r>
                <a:rPr lang="zh-CN" altLang="en-US" sz="1200" dirty="0" smtClean="0">
                  <a:latin typeface="Arial Unicode MS" pitchFamily="34" charset="-122"/>
                  <a:ea typeface="Arial Unicode MS" pitchFamily="34" charset="-122"/>
                  <a:cs typeface="Arial Unicode MS" pitchFamily="34" charset="-122"/>
                </a:rPr>
                <a:t>员工奖金发放信息</a:t>
              </a:r>
              <a:endParaRPr lang="en-US" altLang="zh-CN" sz="1200" dirty="0" smtClean="0">
                <a:latin typeface="Arial Unicode MS" pitchFamily="34" charset="-122"/>
                <a:ea typeface="Arial Unicode MS" pitchFamily="34" charset="-122"/>
                <a:cs typeface="Arial Unicode MS" pitchFamily="34" charset="-122"/>
              </a:endParaRPr>
            </a:p>
            <a:p>
              <a:pPr marL="171450" indent="-171450" fontAlgn="auto">
                <a:spcBef>
                  <a:spcPts val="0"/>
                </a:spcBef>
                <a:spcAft>
                  <a:spcPts val="0"/>
                </a:spcAft>
                <a:buFontTx/>
                <a:buChar char="-"/>
                <a:defRPr/>
              </a:pPr>
              <a:endParaRPr lang="en-US" sz="1200" dirty="0">
                <a:latin typeface="Arial Unicode MS" pitchFamily="34" charset="-122"/>
                <a:ea typeface="Arial Unicode MS" pitchFamily="34" charset="-122"/>
                <a:cs typeface="Arial Unicode MS" pitchFamily="34" charset="-122"/>
              </a:endParaRPr>
            </a:p>
          </p:txBody>
        </p:sp>
      </p:grpSp>
      <p:sp>
        <p:nvSpPr>
          <p:cNvPr id="49" name="TextBox 13"/>
          <p:cNvSpPr txBox="1">
            <a:spLocks noChangeArrowheads="1"/>
          </p:cNvSpPr>
          <p:nvPr/>
        </p:nvSpPr>
        <p:spPr bwMode="auto">
          <a:xfrm rot="19700613">
            <a:off x="466715" y="1840319"/>
            <a:ext cx="95410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smtClean="0">
                <a:latin typeface="Arial Unicode MS" pitchFamily="34" charset="-122"/>
                <a:ea typeface="Arial Unicode MS" pitchFamily="34" charset="-122"/>
                <a:cs typeface="Arial Unicode MS" pitchFamily="34" charset="-122"/>
              </a:rPr>
              <a:t>提前工作日</a:t>
            </a:r>
            <a:endParaRPr lang="en-US" altLang="zh-CN" sz="1200" dirty="0">
              <a:latin typeface="Arial Unicode MS" pitchFamily="34" charset="-122"/>
              <a:ea typeface="Arial Unicode MS" pitchFamily="34" charset="-122"/>
              <a:cs typeface="Arial Unicode MS" pitchFamily="34" charset="-122"/>
            </a:endParaRPr>
          </a:p>
        </p:txBody>
      </p:sp>
      <p:sp>
        <p:nvSpPr>
          <p:cNvPr id="52" name="AutoShape 36"/>
          <p:cNvSpPr>
            <a:spLocks noChangeArrowheads="1"/>
          </p:cNvSpPr>
          <p:nvPr/>
        </p:nvSpPr>
        <p:spPr bwMode="auto">
          <a:xfrm>
            <a:off x="7686072" y="3014660"/>
            <a:ext cx="1206408" cy="1062412"/>
          </a:xfrm>
          <a:prstGeom prst="roundRect">
            <a:avLst>
              <a:gd name="adj" fmla="val 16667"/>
            </a:avLst>
          </a:prstGeom>
          <a:solidFill>
            <a:srgbClr val="FFFF00"/>
          </a:solidFill>
          <a:ln w="28575">
            <a:solidFill>
              <a:schemeClr val="accent3">
                <a:lumMod val="60000"/>
                <a:lumOff val="40000"/>
              </a:schemeClr>
            </a:solidFill>
            <a:round/>
            <a:headEnd/>
            <a:tailEnd/>
          </a:ln>
        </p:spPr>
        <p:txBody>
          <a:bodyPr anchor="ctr"/>
          <a:lstStyle/>
          <a:p>
            <a:pPr fontAlgn="auto">
              <a:spcBef>
                <a:spcPts val="0"/>
              </a:spcBef>
              <a:spcAft>
                <a:spcPts val="0"/>
              </a:spcAft>
              <a:defRPr/>
            </a:pPr>
            <a:r>
              <a:rPr lang="zh-CN" altLang="en-US" sz="1200" dirty="0" smtClean="0">
                <a:latin typeface="Arial Unicode MS" pitchFamily="34" charset="-122"/>
                <a:ea typeface="Arial Unicode MS" pitchFamily="34" charset="-122"/>
                <a:cs typeface="Arial Unicode MS" pitchFamily="34" charset="-122"/>
              </a:rPr>
              <a:t>根据各政府机关要求的时间代客户转账各笔社保金，公积金及个税</a:t>
            </a:r>
            <a:endParaRPr lang="en-US" sz="1200" dirty="0">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xmlns="" val="3104213556"/>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799184" y="2492896"/>
            <a:ext cx="7344816" cy="2232248"/>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97500"/>
          </a:bodyPr>
          <a:lstStyle/>
          <a:p>
            <a:pPr marL="174625">
              <a:spcBef>
                <a:spcPts val="0"/>
              </a:spcBef>
              <a:buSzPct val="80000"/>
              <a:defRPr/>
            </a:pPr>
            <a:r>
              <a:rPr lang="zh-CN" altLang="en-US" sz="3900" b="1" dirty="0" smtClean="0">
                <a:solidFill>
                  <a:schemeClr val="bg1"/>
                </a:solidFill>
                <a:latin typeface="Arial" charset="0"/>
                <a:ea typeface="+mj-ea"/>
                <a:cs typeface="Arial" charset="0"/>
              </a:rPr>
              <a:t>谢谢</a:t>
            </a:r>
            <a:endParaRPr lang="en-GB" altLang="zh-CN" sz="3900" b="1" dirty="0" smtClean="0">
              <a:solidFill>
                <a:schemeClr val="bg1"/>
              </a:solidFill>
              <a:latin typeface="Arial" charset="0"/>
              <a:ea typeface="+mj-ea"/>
              <a:cs typeface="Arial" charset="0"/>
            </a:endParaRPr>
          </a:p>
        </p:txBody>
      </p:sp>
      <p:sp>
        <p:nvSpPr>
          <p:cNvPr id="5" name="Title 1"/>
          <p:cNvSpPr txBox="1">
            <a:spLocks/>
          </p:cNvSpPr>
          <p:nvPr/>
        </p:nvSpPr>
        <p:spPr bwMode="auto">
          <a:xfrm>
            <a:off x="0" y="4750544"/>
            <a:ext cx="3203848" cy="262632"/>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40000" lnSpcReduction="20000"/>
          </a:bodyPr>
          <a:lstStyle/>
          <a:p>
            <a:pPr marL="174625"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3100" b="1" i="0" u="none" strike="noStrike" kern="1200" cap="none" spc="0" normalizeH="0" baseline="0" noProof="0" dirty="0" smtClean="0">
              <a:ln>
                <a:noFill/>
              </a:ln>
              <a:solidFill>
                <a:schemeClr val="bg1"/>
              </a:solidFill>
              <a:effectLst/>
              <a:uLnTx/>
              <a:uFillTx/>
              <a:latin typeface="Arial" charset="0"/>
              <a:ea typeface="+mj-ea"/>
              <a:cs typeface="Arial" charset="0"/>
            </a:endParaRPr>
          </a:p>
        </p:txBody>
      </p:sp>
      <p:sp>
        <p:nvSpPr>
          <p:cNvPr id="6" name="TextBox 5"/>
          <p:cNvSpPr txBox="1"/>
          <p:nvPr/>
        </p:nvSpPr>
        <p:spPr>
          <a:xfrm>
            <a:off x="0" y="6639163"/>
            <a:ext cx="9144000" cy="246221"/>
          </a:xfrm>
          <a:prstGeom prst="rect">
            <a:avLst/>
          </a:prstGeom>
          <a:noFill/>
        </p:spPr>
        <p:txBody>
          <a:bodyPr wrap="square" rtlCol="0">
            <a:spAutoFit/>
          </a:bodyPr>
          <a:lstStyle/>
          <a:p>
            <a:pPr algn="r"/>
            <a:r>
              <a:rPr lang="en-US" altLang="zh-CN" sz="1000" dirty="0" smtClean="0"/>
              <a:t>12</a:t>
            </a:r>
            <a:endParaRPr lang="zh-CN" altLang="en-US" sz="1000" dirty="0"/>
          </a:p>
        </p:txBody>
      </p:sp>
      <p:pic>
        <p:nvPicPr>
          <p:cNvPr id="7"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
        <p:nvSpPr>
          <p:cNvPr id="8" name="TextBox 7"/>
          <p:cNvSpPr txBox="1"/>
          <p:nvPr/>
        </p:nvSpPr>
        <p:spPr>
          <a:xfrm>
            <a:off x="899592"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latin typeface="Arial Unicode MS" pitchFamily="34" charset="-122"/>
                <a:ea typeface="Arial Unicode MS" pitchFamily="34" charset="-122"/>
                <a:cs typeface="Arial Unicode MS" pitchFamily="34" charset="-122"/>
              </a:rPr>
              <a:t>Fancy Star Business Management (Shanghai) Co., Ltd.</a:t>
            </a:r>
            <a:endParaRPr lang="zh-CN" altLang="en-US" dirty="0">
              <a:solidFill>
                <a:schemeClr val="accent4">
                  <a:lumMod val="75000"/>
                </a:schemeClr>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xmlns="" val="149802491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799184" y="2492896"/>
            <a:ext cx="7344816" cy="2232248"/>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97500"/>
          </a:bodyPr>
          <a:lstStyle/>
          <a:p>
            <a:pPr marL="174625">
              <a:spcBef>
                <a:spcPts val="0"/>
              </a:spcBef>
              <a:buSzPct val="80000"/>
              <a:defRPr/>
            </a:pPr>
            <a:r>
              <a:rPr lang="zh-CN" altLang="en-US" sz="3900" b="1" dirty="0" smtClean="0">
                <a:solidFill>
                  <a:schemeClr val="bg1"/>
                </a:solidFill>
                <a:latin typeface="Arial" charset="0"/>
                <a:cs typeface="Arial" charset="0"/>
              </a:rPr>
              <a:t>公司介绍</a:t>
            </a:r>
            <a:endParaRPr lang="en-GB" altLang="zh-CN" sz="3900" b="1" dirty="0" smtClean="0">
              <a:solidFill>
                <a:schemeClr val="bg1"/>
              </a:solidFill>
              <a:latin typeface="Arial" charset="0"/>
              <a:cs typeface="Arial" charset="0"/>
            </a:endParaRPr>
          </a:p>
        </p:txBody>
      </p:sp>
      <p:sp>
        <p:nvSpPr>
          <p:cNvPr id="5" name="Title 1"/>
          <p:cNvSpPr txBox="1">
            <a:spLocks/>
          </p:cNvSpPr>
          <p:nvPr/>
        </p:nvSpPr>
        <p:spPr bwMode="auto">
          <a:xfrm>
            <a:off x="0" y="4750544"/>
            <a:ext cx="3203848" cy="262632"/>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40000" lnSpcReduction="20000"/>
          </a:bodyPr>
          <a:lstStyle/>
          <a:p>
            <a:pPr marL="174625"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3100" b="1" i="0" u="none" strike="noStrike" kern="1200" cap="none" spc="0" normalizeH="0" baseline="0" noProof="0" dirty="0" smtClean="0">
              <a:ln>
                <a:noFill/>
              </a:ln>
              <a:solidFill>
                <a:schemeClr val="bg1"/>
              </a:solidFill>
              <a:effectLst/>
              <a:uLnTx/>
              <a:uFillTx/>
              <a:latin typeface="Arial" charset="0"/>
              <a:ea typeface="+mj-ea"/>
              <a:cs typeface="Arial" charset="0"/>
            </a:endParaRPr>
          </a:p>
        </p:txBody>
      </p:sp>
      <p:sp>
        <p:nvSpPr>
          <p:cNvPr id="7" name="TextBox 6"/>
          <p:cNvSpPr txBox="1"/>
          <p:nvPr/>
        </p:nvSpPr>
        <p:spPr>
          <a:xfrm>
            <a:off x="864096"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rPr>
              <a:t>Fancy Star Business Management (Shanghai) Co., Ltd.</a:t>
            </a:r>
            <a:endParaRPr lang="zh-CN" altLang="en-US" dirty="0">
              <a:solidFill>
                <a:schemeClr val="accent4">
                  <a:lumMod val="75000"/>
                </a:schemeClr>
              </a:solidFill>
            </a:endParaRPr>
          </a:p>
        </p:txBody>
      </p:sp>
      <p:sp>
        <p:nvSpPr>
          <p:cNvPr id="13" name="TextBox 12"/>
          <p:cNvSpPr txBox="1"/>
          <p:nvPr/>
        </p:nvSpPr>
        <p:spPr>
          <a:xfrm>
            <a:off x="0" y="6639163"/>
            <a:ext cx="9144000" cy="246221"/>
          </a:xfrm>
          <a:prstGeom prst="rect">
            <a:avLst/>
          </a:prstGeom>
          <a:noFill/>
        </p:spPr>
        <p:txBody>
          <a:bodyPr wrap="square" rtlCol="0">
            <a:spAutoFit/>
          </a:bodyPr>
          <a:lstStyle/>
          <a:p>
            <a:pPr algn="r"/>
            <a:r>
              <a:rPr lang="en-US" altLang="zh-CN" sz="1000" dirty="0" smtClean="0"/>
              <a:t>2</a:t>
            </a:r>
            <a:endParaRPr lang="zh-CN" altLang="en-US" sz="1000" dirty="0"/>
          </a:p>
        </p:txBody>
      </p:sp>
      <p:pic>
        <p:nvPicPr>
          <p:cNvPr id="1026"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639163"/>
            <a:ext cx="9144000" cy="246221"/>
          </a:xfrm>
          <a:prstGeom prst="rect">
            <a:avLst/>
          </a:prstGeom>
          <a:noFill/>
        </p:spPr>
        <p:txBody>
          <a:bodyPr wrap="square" rtlCol="0">
            <a:spAutoFit/>
          </a:bodyPr>
          <a:lstStyle/>
          <a:p>
            <a:pPr algn="r"/>
            <a:r>
              <a:rPr lang="en-US" altLang="zh-CN" sz="1000" dirty="0" smtClean="0"/>
              <a:t>3</a:t>
            </a:r>
            <a:endParaRPr lang="zh-CN" altLang="en-US" sz="1000" dirty="0"/>
          </a:p>
        </p:txBody>
      </p:sp>
      <p:sp>
        <p:nvSpPr>
          <p:cNvPr id="8" name="TextBox 7"/>
          <p:cNvSpPr txBox="1"/>
          <p:nvPr/>
        </p:nvSpPr>
        <p:spPr>
          <a:xfrm>
            <a:off x="864096"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rPr>
              <a:t>Fancy Star Business Management (Shanghai) Co., Ltd.</a:t>
            </a:r>
            <a:endParaRPr lang="zh-CN" altLang="en-US" dirty="0">
              <a:solidFill>
                <a:schemeClr val="accent4">
                  <a:lumMod val="75000"/>
                </a:schemeClr>
              </a:solidFill>
            </a:endParaRPr>
          </a:p>
        </p:txBody>
      </p:sp>
      <p:sp>
        <p:nvSpPr>
          <p:cNvPr id="11" name="矩形 10"/>
          <p:cNvSpPr/>
          <p:nvPr/>
        </p:nvSpPr>
        <p:spPr>
          <a:xfrm>
            <a:off x="464823" y="1196752"/>
            <a:ext cx="8401531" cy="1077218"/>
          </a:xfrm>
          <a:prstGeom prst="rect">
            <a:avLst/>
          </a:prstGeom>
        </p:spPr>
        <p:txBody>
          <a:bodyPr wrap="none">
            <a:spAutoFit/>
          </a:bodyPr>
          <a:lstStyle/>
          <a:p>
            <a:r>
              <a:rPr lang="zh-CN" altLang="en-US" sz="1600" b="1" dirty="0" smtClean="0">
                <a:ea typeface="微软雅黑" panose="020B0503020204020204" pitchFamily="34" charset="-122"/>
                <a:cs typeface="Arial" pitchFamily="34" charset="0"/>
              </a:rPr>
              <a:t>上海梵薪企业管理有限公司</a:t>
            </a:r>
            <a:endParaRPr lang="en-US" altLang="zh-CN" sz="1600" b="1" dirty="0" smtClean="0">
              <a:ea typeface="微软雅黑" panose="020B0503020204020204" pitchFamily="34" charset="-122"/>
              <a:cs typeface="Arial" pitchFamily="34" charset="0"/>
            </a:endParaRPr>
          </a:p>
          <a:p>
            <a:r>
              <a:rPr lang="zh-CN" altLang="en-US" sz="1600" dirty="0" smtClean="0">
                <a:ea typeface="微软雅黑" panose="020B0503020204020204" pitchFamily="34" charset="-122"/>
                <a:cs typeface="Arial" pitchFamily="34" charset="0"/>
              </a:rPr>
              <a:t>成立于</a:t>
            </a:r>
            <a:r>
              <a:rPr lang="en-US" altLang="zh-CN" sz="1600" dirty="0" smtClean="0">
                <a:ea typeface="微软雅黑" panose="020B0503020204020204" pitchFamily="34" charset="-122"/>
                <a:cs typeface="Arial" pitchFamily="34" charset="0"/>
              </a:rPr>
              <a:t>2015</a:t>
            </a:r>
            <a:r>
              <a:rPr lang="zh-CN" altLang="en-US" sz="1600" dirty="0" smtClean="0">
                <a:ea typeface="微软雅黑" panose="020B0503020204020204" pitchFamily="34" charset="-122"/>
                <a:cs typeface="Arial" pitchFamily="34" charset="0"/>
              </a:rPr>
              <a:t>年</a:t>
            </a:r>
            <a:r>
              <a:rPr lang="en-US" altLang="zh-CN" sz="1600" dirty="0" smtClean="0">
                <a:ea typeface="微软雅黑" panose="020B0503020204020204" pitchFamily="34" charset="-122"/>
                <a:cs typeface="Arial" pitchFamily="34" charset="0"/>
              </a:rPr>
              <a:t>11</a:t>
            </a:r>
            <a:r>
              <a:rPr lang="zh-CN" altLang="en-US" sz="1600" dirty="0" smtClean="0">
                <a:ea typeface="微软雅黑" panose="020B0503020204020204" pitchFamily="34" charset="-122"/>
                <a:cs typeface="Arial" pitchFamily="34" charset="0"/>
              </a:rPr>
              <a:t>月，注册资金</a:t>
            </a:r>
            <a:r>
              <a:rPr lang="en-US" altLang="zh-CN" sz="1600" dirty="0" smtClean="0">
                <a:ea typeface="微软雅黑" panose="020B0503020204020204" pitchFamily="34" charset="-122"/>
                <a:cs typeface="Arial" pitchFamily="34" charset="0"/>
              </a:rPr>
              <a:t>200</a:t>
            </a:r>
            <a:r>
              <a:rPr lang="zh-CN" altLang="en-US" sz="1600" dirty="0" smtClean="0">
                <a:ea typeface="微软雅黑" panose="020B0503020204020204" pitchFamily="34" charset="-122"/>
                <a:cs typeface="Arial" pitchFamily="34" charset="0"/>
              </a:rPr>
              <a:t>万人民币，公司合伙人具有</a:t>
            </a:r>
            <a:r>
              <a:rPr lang="en-US" altLang="zh-CN" sz="1600" dirty="0" smtClean="0">
                <a:ea typeface="微软雅黑" panose="020B0503020204020204" pitchFamily="34" charset="-122"/>
                <a:cs typeface="Arial" pitchFamily="34" charset="0"/>
              </a:rPr>
              <a:t>10</a:t>
            </a:r>
            <a:r>
              <a:rPr lang="zh-CN" altLang="en-US" sz="1600" dirty="0" smtClean="0">
                <a:ea typeface="微软雅黑" panose="020B0503020204020204" pitchFamily="34" charset="-122"/>
                <a:cs typeface="Arial" pitchFamily="34" charset="0"/>
              </a:rPr>
              <a:t>年以上人力资源管理经验，</a:t>
            </a:r>
            <a:endParaRPr lang="en-US" altLang="zh-CN" sz="1600" dirty="0" smtClean="0">
              <a:ea typeface="微软雅黑" panose="020B0503020204020204" pitchFamily="34" charset="-122"/>
              <a:cs typeface="Arial" pitchFamily="34" charset="0"/>
            </a:endParaRPr>
          </a:p>
          <a:p>
            <a:r>
              <a:rPr lang="zh-CN" altLang="en-US" sz="1600" dirty="0" smtClean="0">
                <a:ea typeface="微软雅黑" panose="020B0503020204020204" pitchFamily="34" charset="-122"/>
                <a:cs typeface="Arial" pitchFamily="34" charset="0"/>
              </a:rPr>
              <a:t>曾任职于人力资源和社会保障局多年。</a:t>
            </a:r>
            <a:endParaRPr lang="en-US" altLang="zh-CN" sz="1600" dirty="0" smtClean="0">
              <a:ea typeface="微软雅黑" panose="020B0503020204020204" pitchFamily="34" charset="-122"/>
              <a:cs typeface="Arial" pitchFamily="34" charset="0"/>
            </a:endParaRPr>
          </a:p>
          <a:p>
            <a:endParaRPr lang="en-US" altLang="zh-CN" sz="1600" b="1" dirty="0">
              <a:ea typeface="微软雅黑" panose="020B0503020204020204" pitchFamily="34" charset="-122"/>
              <a:cs typeface="Arial" pitchFamily="34" charset="0"/>
            </a:endParaRPr>
          </a:p>
        </p:txBody>
      </p:sp>
      <p:pic>
        <p:nvPicPr>
          <p:cNvPr id="7"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539552" y="2051005"/>
            <a:ext cx="3024336" cy="4402331"/>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3707904" y="2420888"/>
            <a:ext cx="4960987" cy="3496600"/>
          </a:xfrm>
          <a:prstGeom prst="rect">
            <a:avLst/>
          </a:prstGeom>
          <a:noFill/>
          <a:ln w="9525">
            <a:noFill/>
            <a:miter lim="800000"/>
            <a:headEnd/>
            <a:tailEnd/>
          </a:ln>
        </p:spPr>
      </p:pic>
    </p:spTree>
    <p:extLst>
      <p:ext uri="{BB962C8B-B14F-4D97-AF65-F5344CB8AC3E}">
        <p14:creationId xmlns:p14="http://schemas.microsoft.com/office/powerpoint/2010/main" xmlns="" val="149802491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799184" y="2492896"/>
            <a:ext cx="7344816" cy="2232248"/>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97500"/>
          </a:bodyPr>
          <a:lstStyle/>
          <a:p>
            <a:pPr marL="174625">
              <a:spcBef>
                <a:spcPts val="0"/>
              </a:spcBef>
              <a:buSzPct val="80000"/>
              <a:defRPr/>
            </a:pPr>
            <a:r>
              <a:rPr lang="zh-CN" altLang="en-US" sz="3900" b="1" dirty="0" smtClean="0">
                <a:solidFill>
                  <a:schemeClr val="bg1"/>
                </a:solidFill>
                <a:latin typeface="Arial" charset="0"/>
                <a:cs typeface="Arial" charset="0"/>
              </a:rPr>
              <a:t>我们的服务</a:t>
            </a:r>
            <a:endParaRPr lang="en-GB" altLang="zh-CN" sz="3900" b="1" dirty="0" smtClean="0">
              <a:solidFill>
                <a:schemeClr val="bg1"/>
              </a:solidFill>
              <a:latin typeface="Arial" charset="0"/>
              <a:cs typeface="Arial" charset="0"/>
            </a:endParaRPr>
          </a:p>
        </p:txBody>
      </p:sp>
      <p:sp>
        <p:nvSpPr>
          <p:cNvPr id="5" name="Title 1"/>
          <p:cNvSpPr txBox="1">
            <a:spLocks/>
          </p:cNvSpPr>
          <p:nvPr/>
        </p:nvSpPr>
        <p:spPr bwMode="auto">
          <a:xfrm>
            <a:off x="0" y="4750544"/>
            <a:ext cx="3203848" cy="262632"/>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40000" lnSpcReduction="20000"/>
          </a:bodyPr>
          <a:lstStyle/>
          <a:p>
            <a:pPr marL="174625"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3100" b="1" i="0" u="none" strike="noStrike" kern="1200" cap="none" spc="0" normalizeH="0" baseline="0" noProof="0" dirty="0" smtClean="0">
              <a:ln>
                <a:noFill/>
              </a:ln>
              <a:solidFill>
                <a:schemeClr val="bg1"/>
              </a:solidFill>
              <a:effectLst/>
              <a:uLnTx/>
              <a:uFillTx/>
              <a:latin typeface="Arial" charset="0"/>
              <a:ea typeface="+mj-ea"/>
              <a:cs typeface="Arial" charset="0"/>
            </a:endParaRPr>
          </a:p>
        </p:txBody>
      </p:sp>
      <p:sp>
        <p:nvSpPr>
          <p:cNvPr id="7" name="TextBox 6"/>
          <p:cNvSpPr txBox="1"/>
          <p:nvPr/>
        </p:nvSpPr>
        <p:spPr>
          <a:xfrm>
            <a:off x="864096"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rPr>
              <a:t>Fancy Star Business Management (Shanghai) Co., Ltd.</a:t>
            </a:r>
            <a:endParaRPr lang="zh-CN" altLang="en-US" dirty="0">
              <a:solidFill>
                <a:schemeClr val="accent4">
                  <a:lumMod val="75000"/>
                </a:schemeClr>
              </a:solidFill>
            </a:endParaRPr>
          </a:p>
        </p:txBody>
      </p:sp>
      <p:sp>
        <p:nvSpPr>
          <p:cNvPr id="13" name="TextBox 12"/>
          <p:cNvSpPr txBox="1"/>
          <p:nvPr/>
        </p:nvSpPr>
        <p:spPr>
          <a:xfrm>
            <a:off x="0" y="6639163"/>
            <a:ext cx="9144000" cy="246221"/>
          </a:xfrm>
          <a:prstGeom prst="rect">
            <a:avLst/>
          </a:prstGeom>
          <a:noFill/>
        </p:spPr>
        <p:txBody>
          <a:bodyPr wrap="square" rtlCol="0">
            <a:spAutoFit/>
          </a:bodyPr>
          <a:lstStyle/>
          <a:p>
            <a:pPr algn="r"/>
            <a:r>
              <a:rPr lang="en-US" altLang="zh-CN" sz="1000" dirty="0" smtClean="0"/>
              <a:t>4</a:t>
            </a:r>
            <a:endParaRPr lang="zh-CN" altLang="en-US" sz="1000" dirty="0"/>
          </a:p>
        </p:txBody>
      </p:sp>
      <p:pic>
        <p:nvPicPr>
          <p:cNvPr id="1026"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639163"/>
            <a:ext cx="9144000" cy="246221"/>
          </a:xfrm>
          <a:prstGeom prst="rect">
            <a:avLst/>
          </a:prstGeom>
          <a:noFill/>
        </p:spPr>
        <p:txBody>
          <a:bodyPr wrap="square" rtlCol="0">
            <a:spAutoFit/>
          </a:bodyPr>
          <a:lstStyle/>
          <a:p>
            <a:pPr algn="r"/>
            <a:r>
              <a:rPr lang="en-US" altLang="zh-CN" sz="1000" dirty="0" smtClean="0"/>
              <a:t>5</a:t>
            </a:r>
            <a:endParaRPr lang="zh-CN" altLang="en-US" sz="1000" dirty="0"/>
          </a:p>
        </p:txBody>
      </p:sp>
      <p:sp>
        <p:nvSpPr>
          <p:cNvPr id="8" name="TextBox 7"/>
          <p:cNvSpPr txBox="1"/>
          <p:nvPr/>
        </p:nvSpPr>
        <p:spPr>
          <a:xfrm>
            <a:off x="864096"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rPr>
              <a:t>Fancy Star Business Management (Shanghai) Co., Ltd.</a:t>
            </a:r>
            <a:endParaRPr lang="zh-CN" altLang="en-US" dirty="0">
              <a:solidFill>
                <a:schemeClr val="accent4">
                  <a:lumMod val="75000"/>
                </a:schemeClr>
              </a:solidFill>
            </a:endParaRPr>
          </a:p>
        </p:txBody>
      </p:sp>
      <p:sp>
        <p:nvSpPr>
          <p:cNvPr id="11" name="矩形 10"/>
          <p:cNvSpPr/>
          <p:nvPr/>
        </p:nvSpPr>
        <p:spPr>
          <a:xfrm>
            <a:off x="632388" y="1627751"/>
            <a:ext cx="3435556" cy="2788456"/>
          </a:xfrm>
          <a:prstGeom prst="rect">
            <a:avLst/>
          </a:prstGeom>
        </p:spPr>
        <p:txBody>
          <a:bodyPr wrap="none">
            <a:spAutoFit/>
          </a:bodyPr>
          <a:lstStyle/>
          <a:p>
            <a:pPr marL="285750" lvl="0" indent="-285750">
              <a:buFont typeface="Wingdings" panose="05000000000000000000" pitchFamily="2" charset="2"/>
              <a:buChar char="Ø"/>
            </a:pPr>
            <a:r>
              <a:rPr lang="zh-CN" altLang="en-US" sz="2000" b="1" dirty="0" smtClean="0">
                <a:latin typeface="Arial Unicode MS" pitchFamily="34" charset="-122"/>
                <a:ea typeface="Arial Unicode MS" pitchFamily="34" charset="-122"/>
                <a:cs typeface="Arial Unicode MS" pitchFamily="34" charset="-122"/>
              </a:rPr>
              <a:t>薪酬外包服务</a:t>
            </a:r>
            <a:endParaRPr lang="en-US" altLang="zh-CN" sz="2000" b="1" dirty="0" smtClean="0">
              <a:latin typeface="Arial Unicode MS" pitchFamily="34" charset="-122"/>
              <a:ea typeface="Arial Unicode MS" pitchFamily="34" charset="-122"/>
              <a:cs typeface="Arial Unicode MS" pitchFamily="34" charset="-122"/>
            </a:endParaRPr>
          </a:p>
          <a:p>
            <a:pPr marL="285750" lvl="0" indent="-285750">
              <a:buFont typeface="Wingdings" panose="05000000000000000000" pitchFamily="2" charset="2"/>
              <a:buChar char="Ø"/>
            </a:pPr>
            <a:endParaRPr lang="en-US" altLang="zh-CN" sz="800" b="1" dirty="0" smtClean="0">
              <a:ea typeface="微软雅黑" panose="020B0503020204020204" pitchFamily="34" charset="-122"/>
              <a:cs typeface="Arial" pitchFamily="34" charset="0"/>
            </a:endParaRPr>
          </a:p>
          <a:p>
            <a:pPr marL="171450" lvl="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薪酬计算，人力资源成本数据统计</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员工补充医疗保险计划</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招</a:t>
            </a:r>
            <a:r>
              <a:rPr lang="en-US" altLang="zh-CN" sz="1600" dirty="0" smtClean="0">
                <a:latin typeface="Arial Unicode MS" pitchFamily="34" charset="-122"/>
                <a:ea typeface="Arial Unicode MS" pitchFamily="34" charset="-122"/>
                <a:cs typeface="Arial Unicode MS" pitchFamily="34" charset="-122"/>
              </a:rPr>
              <a:t> / </a:t>
            </a:r>
            <a:r>
              <a:rPr lang="zh-CN" altLang="en-US" sz="1600" dirty="0" smtClean="0">
                <a:latin typeface="Arial Unicode MS" pitchFamily="34" charset="-122"/>
                <a:ea typeface="Arial Unicode MS" pitchFamily="34" charset="-122"/>
                <a:cs typeface="Arial Unicode MS" pitchFamily="34" charset="-122"/>
              </a:rPr>
              <a:t>退工备案</a:t>
            </a:r>
            <a:endParaRPr lang="en-US" altLang="zh-CN" sz="1600" dirty="0" smtClean="0">
              <a:latin typeface="Arial Unicode MS" pitchFamily="34" charset="-122"/>
              <a:ea typeface="Arial Unicode MS" pitchFamily="34" charset="-122"/>
              <a:cs typeface="Arial Unicode MS" pitchFamily="34" charset="-122"/>
            </a:endParaRPr>
          </a:p>
          <a:p>
            <a:pPr marL="171450" lvl="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社会保险及住房公积金月度缴纳</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人力资源年度统计数据申报</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pPr>
            <a:endParaRPr lang="zh-CN" altLang="zh-CN" sz="1600" dirty="0" smtClean="0">
              <a:cs typeface="Arial" pitchFamily="34" charset="0"/>
            </a:endParaRPr>
          </a:p>
          <a:p>
            <a:pPr marL="285750" lvl="0" indent="-285750">
              <a:buFont typeface="Wingdings" panose="05000000000000000000" pitchFamily="2" charset="2"/>
              <a:buChar char="Ø"/>
            </a:pPr>
            <a:endParaRPr lang="en-US" altLang="zh-CN" sz="1600" b="1" dirty="0" smtClean="0">
              <a:cs typeface="Arial" pitchFamily="34" charset="0"/>
            </a:endParaRPr>
          </a:p>
          <a:p>
            <a:endParaRPr lang="en-US" altLang="zh-CN" sz="1600" b="1" dirty="0">
              <a:ea typeface="微软雅黑" panose="020B0503020204020204" pitchFamily="34" charset="-122"/>
              <a:cs typeface="Arial" pitchFamily="34" charset="0"/>
            </a:endParaRPr>
          </a:p>
        </p:txBody>
      </p:sp>
      <p:sp>
        <p:nvSpPr>
          <p:cNvPr id="12" name="矩形 11"/>
          <p:cNvSpPr/>
          <p:nvPr/>
        </p:nvSpPr>
        <p:spPr>
          <a:xfrm>
            <a:off x="4658845" y="1628800"/>
            <a:ext cx="3657571" cy="4068806"/>
          </a:xfrm>
          <a:prstGeom prst="rect">
            <a:avLst/>
          </a:prstGeom>
        </p:spPr>
        <p:txBody>
          <a:bodyPr wrap="square">
            <a:spAutoFit/>
          </a:bodyPr>
          <a:lstStyle/>
          <a:p>
            <a:pPr marL="285750" indent="-285750">
              <a:buFont typeface="Wingdings" panose="05000000000000000000" pitchFamily="2" charset="2"/>
              <a:buChar char="Ø"/>
            </a:pPr>
            <a:r>
              <a:rPr lang="zh-CN" altLang="en-US" sz="2000" b="1" dirty="0" smtClean="0">
                <a:ea typeface="微软雅黑" panose="020B0503020204020204" pitchFamily="34" charset="-122"/>
                <a:cs typeface="Arial" pitchFamily="34" charset="0"/>
              </a:rPr>
              <a:t>人力资源咨询</a:t>
            </a:r>
            <a:r>
              <a:rPr lang="zh-CN" altLang="en-US" sz="2000" b="1" dirty="0" smtClean="0">
                <a:ea typeface="微软雅黑" panose="020B0503020204020204" pitchFamily="34" charset="-122"/>
                <a:cs typeface="Arial" pitchFamily="34" charset="0"/>
              </a:rPr>
              <a:t>服务</a:t>
            </a:r>
            <a:endParaRPr lang="en-US" altLang="zh-CN" sz="2000" b="1" dirty="0" smtClean="0">
              <a:ea typeface="微软雅黑" panose="020B0503020204020204" pitchFamily="34" charset="-122"/>
              <a:cs typeface="Arial" pitchFamily="34" charset="0"/>
            </a:endParaRPr>
          </a:p>
          <a:p>
            <a:pPr marL="285750" indent="-285750">
              <a:buFont typeface="Wingdings" panose="05000000000000000000" pitchFamily="2" charset="2"/>
              <a:buChar char="Ø"/>
            </a:pPr>
            <a:endParaRPr lang="zh-CN" altLang="zh-CN" sz="800" dirty="0" smtClean="0">
              <a:latin typeface="Arial" pitchFamily="34" charset="0"/>
              <a:ea typeface="微软雅黑" panose="020B0503020204020204" pitchFamily="34" charset="-122"/>
              <a:cs typeface="Arial" pitchFamily="34" charset="0"/>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公司人力资源管理体系核查</a:t>
            </a:r>
            <a:endParaRPr lang="en-US" altLang="zh-CN" sz="1600" dirty="0" smtClean="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标准人力资源信函样本设计</a:t>
            </a:r>
            <a:endParaRPr lang="en-US" altLang="zh-CN" sz="1600" dirty="0" smtClean="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劳动合同模板</a:t>
            </a:r>
            <a:endParaRPr lang="zh-CN" altLang="zh-CN" sz="1600" dirty="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员工手册撰写</a:t>
            </a:r>
            <a:endParaRPr lang="zh-CN" altLang="zh-CN" sz="1600" dirty="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员工满意度调查</a:t>
            </a:r>
            <a:endParaRPr lang="en-US" altLang="zh-CN" sz="1600" dirty="0" smtClean="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薪酬调研</a:t>
            </a:r>
            <a:endParaRPr lang="zh-CN" altLang="zh-CN" sz="1600" dirty="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劳动仲裁处理</a:t>
            </a:r>
            <a:endParaRPr lang="zh-CN" altLang="zh-CN" sz="1600" dirty="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员工背景信息调查</a:t>
            </a:r>
            <a:endParaRPr lang="zh-CN" altLang="zh-CN" sz="1600" dirty="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员工离职面谈</a:t>
            </a:r>
            <a:endParaRPr lang="zh-CN" altLang="zh-CN" sz="1600" dirty="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人事行政外包服务</a:t>
            </a:r>
            <a:endParaRPr lang="zh-CN" altLang="zh-CN" sz="1600" dirty="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员工培训</a:t>
            </a:r>
            <a:endParaRPr lang="zh-CN" altLang="zh-CN" sz="1600" dirty="0"/>
          </a:p>
          <a:p>
            <a:pPr marL="172800" lvl="0" indent="-172800">
              <a:lnSpc>
                <a:spcPct val="120000"/>
              </a:lnSpc>
              <a:buFont typeface="Wingdings" panose="05000000000000000000" pitchFamily="2" charset="2"/>
              <a:buChar char="Ø"/>
            </a:pPr>
            <a:endParaRPr lang="en-US" altLang="zh-CN" sz="1600" b="1" dirty="0"/>
          </a:p>
        </p:txBody>
      </p:sp>
      <p:sp>
        <p:nvSpPr>
          <p:cNvPr id="13" name="矩形 12"/>
          <p:cNvSpPr/>
          <p:nvPr/>
        </p:nvSpPr>
        <p:spPr>
          <a:xfrm>
            <a:off x="680847" y="3753614"/>
            <a:ext cx="4683241" cy="2246769"/>
          </a:xfrm>
          <a:prstGeom prst="rect">
            <a:avLst/>
          </a:prstGeom>
        </p:spPr>
        <p:txBody>
          <a:bodyPr wrap="square">
            <a:spAutoFit/>
          </a:bodyPr>
          <a:lstStyle/>
          <a:p>
            <a:pPr marL="285750" indent="-285750">
              <a:buFont typeface="Wingdings" panose="05000000000000000000" pitchFamily="2" charset="2"/>
              <a:buChar char="Ø"/>
            </a:pPr>
            <a:r>
              <a:rPr lang="zh-CN" altLang="en-US" sz="2000" b="1" dirty="0" smtClean="0">
                <a:latin typeface="Arial Unicode MS" pitchFamily="34" charset="-122"/>
                <a:ea typeface="Arial Unicode MS" pitchFamily="34" charset="-122"/>
                <a:cs typeface="Arial Unicode MS" pitchFamily="34" charset="-122"/>
              </a:rPr>
              <a:t>外籍人士服务</a:t>
            </a:r>
            <a:endParaRPr lang="en-US" altLang="zh-CN" sz="2000" b="1" dirty="0" smtClean="0">
              <a:latin typeface="Arial Unicode MS" pitchFamily="34" charset="-122"/>
              <a:ea typeface="Arial Unicode MS" pitchFamily="34" charset="-122"/>
              <a:cs typeface="Arial Unicode MS" pitchFamily="34" charset="-122"/>
            </a:endParaRPr>
          </a:p>
          <a:p>
            <a:pPr marL="285750" indent="-285750">
              <a:buFont typeface="Wingdings" panose="05000000000000000000" pitchFamily="2" charset="2"/>
              <a:buChar char="Ø"/>
            </a:pPr>
            <a:endParaRPr lang="zh-CN" altLang="zh-CN" sz="800" dirty="0" smtClean="0">
              <a:ea typeface="微软雅黑" panose="020B0503020204020204" pitchFamily="34" charset="-122"/>
              <a:cs typeface="Arial" pitchFamily="34" charset="0"/>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外籍人员工作许可证办理</a:t>
            </a:r>
            <a:endParaRPr lang="en-US" altLang="zh-CN" sz="1600" dirty="0" smtClean="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外籍人员居留许可办理</a:t>
            </a:r>
            <a:endParaRPr lang="zh-CN" altLang="zh-CN" sz="1600" dirty="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外籍人员家人居留许可办理</a:t>
            </a:r>
            <a:endParaRPr lang="en-US" altLang="zh-CN" sz="1600" dirty="0" smtClean="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个人所得税筹划</a:t>
            </a:r>
            <a:endParaRPr lang="en-US" altLang="zh-CN" sz="1600" dirty="0" smtClean="0">
              <a:latin typeface="Arial Unicode MS" pitchFamily="34" charset="-122"/>
              <a:ea typeface="Arial Unicode MS" pitchFamily="34" charset="-122"/>
              <a:cs typeface="Arial Unicode MS" pitchFamily="34" charset="-122"/>
            </a:endParaRPr>
          </a:p>
          <a:p>
            <a:pPr marL="172800" lvl="0" indent="-17280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商业保险计划及体检安排</a:t>
            </a:r>
            <a:endParaRPr lang="zh-CN" altLang="zh-CN" sz="1600" dirty="0">
              <a:latin typeface="Arial Unicode MS" pitchFamily="34" charset="-122"/>
              <a:ea typeface="Arial Unicode MS" pitchFamily="34" charset="-122"/>
              <a:cs typeface="Arial Unicode MS" pitchFamily="34" charset="-122"/>
            </a:endParaRPr>
          </a:p>
          <a:p>
            <a:pPr marL="285750" lvl="0" indent="-285750">
              <a:buFont typeface="Wingdings" panose="05000000000000000000" pitchFamily="2" charset="2"/>
              <a:buChar char="Ø"/>
            </a:pPr>
            <a:endParaRPr lang="en-US" altLang="zh-CN" sz="1600" b="1" dirty="0">
              <a:cs typeface="Arial" pitchFamily="34" charset="0"/>
            </a:endParaRPr>
          </a:p>
        </p:txBody>
      </p:sp>
      <p:pic>
        <p:nvPicPr>
          <p:cNvPr id="7"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Tree>
    <p:extLst>
      <p:ext uri="{BB962C8B-B14F-4D97-AF65-F5344CB8AC3E}">
        <p14:creationId xmlns:p14="http://schemas.microsoft.com/office/powerpoint/2010/main" xmlns="" val="149802491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799184" y="2492896"/>
            <a:ext cx="7344816" cy="2232248"/>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97500"/>
          </a:bodyPr>
          <a:lstStyle/>
          <a:p>
            <a:pPr marL="174625">
              <a:spcBef>
                <a:spcPts val="0"/>
              </a:spcBef>
              <a:buSzPct val="80000"/>
              <a:defRPr/>
            </a:pPr>
            <a:r>
              <a:rPr lang="zh-CN" altLang="en-US" sz="3900" b="1" dirty="0" smtClean="0">
                <a:solidFill>
                  <a:schemeClr val="bg1"/>
                </a:solidFill>
                <a:latin typeface="Arial" charset="0"/>
                <a:ea typeface="+mj-ea"/>
                <a:cs typeface="Arial" charset="0"/>
              </a:rPr>
              <a:t>我们的客户</a:t>
            </a:r>
            <a:endParaRPr lang="en-GB" altLang="zh-CN" sz="3900" b="1" dirty="0" smtClean="0">
              <a:solidFill>
                <a:schemeClr val="bg1"/>
              </a:solidFill>
              <a:latin typeface="Arial" charset="0"/>
              <a:ea typeface="+mj-ea"/>
              <a:cs typeface="Arial" charset="0"/>
            </a:endParaRPr>
          </a:p>
        </p:txBody>
      </p:sp>
      <p:sp>
        <p:nvSpPr>
          <p:cNvPr id="5" name="Title 1"/>
          <p:cNvSpPr txBox="1">
            <a:spLocks/>
          </p:cNvSpPr>
          <p:nvPr/>
        </p:nvSpPr>
        <p:spPr bwMode="auto">
          <a:xfrm>
            <a:off x="0" y="4750544"/>
            <a:ext cx="3203848" cy="262632"/>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40000" lnSpcReduction="20000"/>
          </a:bodyPr>
          <a:lstStyle/>
          <a:p>
            <a:pPr marL="174625"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3100" b="1" i="0" u="none" strike="noStrike" kern="1200" cap="none" spc="0" normalizeH="0" baseline="0" noProof="0" dirty="0" smtClean="0">
              <a:ln>
                <a:noFill/>
              </a:ln>
              <a:solidFill>
                <a:schemeClr val="bg1"/>
              </a:solidFill>
              <a:effectLst/>
              <a:uLnTx/>
              <a:uFillTx/>
              <a:latin typeface="Arial" charset="0"/>
              <a:ea typeface="+mj-ea"/>
              <a:cs typeface="Arial" charset="0"/>
            </a:endParaRPr>
          </a:p>
        </p:txBody>
      </p:sp>
      <p:sp>
        <p:nvSpPr>
          <p:cNvPr id="6" name="TextBox 5"/>
          <p:cNvSpPr txBox="1"/>
          <p:nvPr/>
        </p:nvSpPr>
        <p:spPr>
          <a:xfrm>
            <a:off x="0" y="6639163"/>
            <a:ext cx="9144000" cy="246221"/>
          </a:xfrm>
          <a:prstGeom prst="rect">
            <a:avLst/>
          </a:prstGeom>
          <a:noFill/>
        </p:spPr>
        <p:txBody>
          <a:bodyPr wrap="square" rtlCol="0">
            <a:spAutoFit/>
          </a:bodyPr>
          <a:lstStyle/>
          <a:p>
            <a:pPr algn="r"/>
            <a:r>
              <a:rPr lang="en-US" altLang="zh-CN" sz="1000" dirty="0" smtClean="0"/>
              <a:t>6</a:t>
            </a:r>
            <a:endParaRPr lang="zh-CN" altLang="en-US" sz="1000" dirty="0"/>
          </a:p>
        </p:txBody>
      </p:sp>
      <p:sp>
        <p:nvSpPr>
          <p:cNvPr id="8" name="TextBox 7"/>
          <p:cNvSpPr txBox="1"/>
          <p:nvPr/>
        </p:nvSpPr>
        <p:spPr>
          <a:xfrm>
            <a:off x="864096"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rPr>
              <a:t>Fancy Star Business Management (Shanghai) Co., Ltd.</a:t>
            </a:r>
            <a:endParaRPr lang="zh-CN" altLang="en-US" dirty="0">
              <a:solidFill>
                <a:schemeClr val="accent4">
                  <a:lumMod val="75000"/>
                </a:schemeClr>
              </a:solidFill>
            </a:endParaRPr>
          </a:p>
        </p:txBody>
      </p:sp>
      <p:pic>
        <p:nvPicPr>
          <p:cNvPr id="7"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Tree>
    <p:extLst>
      <p:ext uri="{BB962C8B-B14F-4D97-AF65-F5344CB8AC3E}">
        <p14:creationId xmlns:p14="http://schemas.microsoft.com/office/powerpoint/2010/main" xmlns="" val="1498024915"/>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639163"/>
            <a:ext cx="9144000" cy="246221"/>
          </a:xfrm>
          <a:prstGeom prst="rect">
            <a:avLst/>
          </a:prstGeom>
          <a:noFill/>
        </p:spPr>
        <p:txBody>
          <a:bodyPr wrap="square" rtlCol="0">
            <a:spAutoFit/>
          </a:bodyPr>
          <a:lstStyle/>
          <a:p>
            <a:pPr algn="r"/>
            <a:r>
              <a:rPr lang="en-US" altLang="zh-CN" sz="1000" dirty="0" smtClean="0"/>
              <a:t>7</a:t>
            </a:r>
            <a:endParaRPr lang="zh-CN" altLang="en-US" sz="1000" dirty="0"/>
          </a:p>
        </p:txBody>
      </p:sp>
      <p:sp>
        <p:nvSpPr>
          <p:cNvPr id="7" name="TextBox 6"/>
          <p:cNvSpPr txBox="1"/>
          <p:nvPr/>
        </p:nvSpPr>
        <p:spPr>
          <a:xfrm>
            <a:off x="864096"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rPr>
              <a:t>Fancy Star Business Management (Shanghai) Co., Ltd.</a:t>
            </a:r>
            <a:endParaRPr lang="zh-CN" altLang="en-US" dirty="0">
              <a:solidFill>
                <a:schemeClr val="accent4">
                  <a:lumMod val="75000"/>
                </a:schemeClr>
              </a:solidFill>
            </a:endParaRPr>
          </a:p>
        </p:txBody>
      </p:sp>
      <p:pic>
        <p:nvPicPr>
          <p:cNvPr id="6"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
        <p:nvSpPr>
          <p:cNvPr id="8" name="矩形 7"/>
          <p:cNvSpPr/>
          <p:nvPr/>
        </p:nvSpPr>
        <p:spPr>
          <a:xfrm>
            <a:off x="632388" y="1627751"/>
            <a:ext cx="3845925" cy="3613874"/>
          </a:xfrm>
          <a:prstGeom prst="rect">
            <a:avLst/>
          </a:prstGeom>
        </p:spPr>
        <p:txBody>
          <a:bodyPr wrap="none">
            <a:spAutoFit/>
          </a:bodyPr>
          <a:lstStyle/>
          <a:p>
            <a:pPr marL="171450" lvl="0" indent="-171450">
              <a:lnSpc>
                <a:spcPct val="120000"/>
              </a:lnSpc>
            </a:pPr>
            <a:endParaRPr lang="en-US" altLang="zh-CN" sz="1600" b="1"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上海易鑫融资租赁有限公司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鑫车投资（上海）有限公司</a:t>
            </a:r>
            <a:endParaRPr lang="en-US" altLang="zh-CN" sz="1600" dirty="0" smtClean="0">
              <a:latin typeface="Arial Unicode MS" pitchFamily="34" charset="-122"/>
              <a:ea typeface="Arial Unicode MS" pitchFamily="34" charset="-122"/>
              <a:cs typeface="Arial Unicode MS" pitchFamily="34" charset="-122"/>
            </a:endParaRPr>
          </a:p>
          <a:p>
            <a:pPr marL="171450" lvl="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上海蓝书信息科技有限公司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上海特创广告有限公司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蒂西亚（上海）企业管理咨询有限公司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zh-CN" sz="1600" dirty="0" smtClean="0">
                <a:latin typeface="Arial Unicode MS" pitchFamily="34" charset="-122"/>
                <a:ea typeface="Arial Unicode MS" pitchFamily="34" charset="-122"/>
                <a:cs typeface="Arial Unicode MS" pitchFamily="34" charset="-122"/>
              </a:rPr>
              <a:t>上海得而克文化传播有限公司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上海穆森医疗科技有限公司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青海电子材料产业发展有限公司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zh-CN" sz="1600" dirty="0" smtClean="0">
                <a:latin typeface="Arial Unicode MS" pitchFamily="34" charset="-122"/>
                <a:ea typeface="Arial Unicode MS" pitchFamily="34" charset="-122"/>
                <a:cs typeface="Arial Unicode MS" pitchFamily="34" charset="-122"/>
              </a:rPr>
              <a:t>上海上咨综合服务有限公司 </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上海振天汽车维修服务有限公司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zh-CN" sz="1600" dirty="0" smtClean="0">
                <a:latin typeface="Arial Unicode MS" pitchFamily="34" charset="-122"/>
                <a:ea typeface="Arial Unicode MS" pitchFamily="34" charset="-122"/>
                <a:cs typeface="Arial Unicode MS" pitchFamily="34" charset="-122"/>
              </a:rPr>
              <a:t>上海慎责实业有限公司</a:t>
            </a:r>
            <a:endParaRPr lang="en-US" altLang="zh-CN" sz="1600" dirty="0" smtClean="0">
              <a:latin typeface="Arial Unicode MS" pitchFamily="34" charset="-122"/>
              <a:ea typeface="Arial Unicode MS" pitchFamily="34" charset="-122"/>
              <a:cs typeface="Arial Unicode MS" pitchFamily="34" charset="-122"/>
            </a:endParaRPr>
          </a:p>
        </p:txBody>
      </p:sp>
      <p:sp>
        <p:nvSpPr>
          <p:cNvPr id="9" name="矩形 8"/>
          <p:cNvSpPr/>
          <p:nvPr/>
        </p:nvSpPr>
        <p:spPr>
          <a:xfrm>
            <a:off x="4716016" y="1628800"/>
            <a:ext cx="3845925" cy="4425827"/>
          </a:xfrm>
          <a:prstGeom prst="rect">
            <a:avLst/>
          </a:prstGeom>
        </p:spPr>
        <p:txBody>
          <a:bodyPr wrap="none">
            <a:spAutoFit/>
          </a:bodyPr>
          <a:lstStyle/>
          <a:p>
            <a:pPr marL="171450" lvl="0" indent="-171450">
              <a:lnSpc>
                <a:spcPct val="120000"/>
              </a:lnSpc>
            </a:pPr>
            <a:endParaRPr lang="en-US" altLang="zh-CN" sz="1600" b="1"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zh-CN" sz="1600" dirty="0" smtClean="0">
                <a:latin typeface="Arial Unicode MS" pitchFamily="34" charset="-122"/>
                <a:ea typeface="Arial Unicode MS" pitchFamily="34" charset="-122"/>
                <a:cs typeface="Arial Unicode MS" pitchFamily="34" charset="-122"/>
              </a:rPr>
              <a:t>维迩森室内建筑设计（上海）有限公司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zh-CN" sz="1600" dirty="0" smtClean="0">
                <a:latin typeface="Arial Unicode MS" pitchFamily="34" charset="-122"/>
                <a:ea typeface="Arial Unicode MS" pitchFamily="34" charset="-122"/>
                <a:cs typeface="Arial Unicode MS" pitchFamily="34" charset="-122"/>
              </a:rPr>
              <a:t>南通多林商务咨询有限公司上海分公司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上海俪秀网络科技有限公司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宁波江北昌源机械工业有限公司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zh-CN" sz="1600" dirty="0" smtClean="0">
                <a:latin typeface="Arial Unicode MS" pitchFamily="34" charset="-122"/>
                <a:ea typeface="Arial Unicode MS" pitchFamily="34" charset="-122"/>
                <a:cs typeface="Arial Unicode MS" pitchFamily="34" charset="-122"/>
              </a:rPr>
              <a:t>润益康地（上海）物资贸易有限公司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上海正合通讯设备租赁有限公司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天峰佳贸易（上海）有限公司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zh-CN" sz="1600" dirty="0" smtClean="0">
                <a:latin typeface="Arial Unicode MS" pitchFamily="34" charset="-122"/>
                <a:ea typeface="Arial Unicode MS" pitchFamily="34" charset="-122"/>
                <a:cs typeface="Arial Unicode MS" pitchFamily="34" charset="-122"/>
              </a:rPr>
              <a:t>上海置美企业管理咨询有限公司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en-US" sz="1600" dirty="0" smtClean="0">
                <a:latin typeface="Arial Unicode MS" pitchFamily="34" charset="-122"/>
                <a:ea typeface="Arial Unicode MS" pitchFamily="34" charset="-122"/>
                <a:cs typeface="Arial Unicode MS" pitchFamily="34" charset="-122"/>
              </a:rPr>
              <a:t>铜陵市华创新材料有限公司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zh-CN" sz="1600" dirty="0" smtClean="0">
                <a:latin typeface="Arial Unicode MS" pitchFamily="34" charset="-122"/>
                <a:ea typeface="Arial Unicode MS" pitchFamily="34" charset="-122"/>
                <a:cs typeface="Arial Unicode MS" pitchFamily="34" charset="-122"/>
              </a:rPr>
              <a:t>未雅空间设计（上海）有限公司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buFont typeface="Arial" panose="020B0604020202020204" pitchFamily="34" charset="0"/>
              <a:buChar char="•"/>
            </a:pPr>
            <a:r>
              <a:rPr lang="zh-CN" altLang="zh-CN" sz="1600" dirty="0" smtClean="0">
                <a:latin typeface="Arial Unicode MS" pitchFamily="34" charset="-122"/>
                <a:ea typeface="Arial Unicode MS" pitchFamily="34" charset="-122"/>
                <a:cs typeface="Arial Unicode MS" pitchFamily="34" charset="-122"/>
              </a:rPr>
              <a:t>熠文（上海）信息技术有限公司</a:t>
            </a:r>
            <a:endParaRPr lang="en-US" altLang="zh-CN" sz="1600" dirty="0" smtClean="0">
              <a:latin typeface="Arial Unicode MS" pitchFamily="34" charset="-122"/>
              <a:ea typeface="Arial Unicode MS" pitchFamily="34" charset="-122"/>
              <a:cs typeface="Arial Unicode MS" pitchFamily="34" charset="-122"/>
            </a:endParaRPr>
          </a:p>
          <a:p>
            <a:pPr marL="171450" indent="-171450">
              <a:lnSpc>
                <a:spcPct val="120000"/>
              </a:lnSpc>
            </a:pPr>
            <a:endParaRPr lang="zh-CN" altLang="zh-CN" sz="1600" dirty="0" smtClean="0">
              <a:cs typeface="Arial" pitchFamily="34" charset="0"/>
            </a:endParaRPr>
          </a:p>
          <a:p>
            <a:pPr marL="285750" lvl="0" indent="-285750">
              <a:buFont typeface="Wingdings" panose="05000000000000000000" pitchFamily="2" charset="2"/>
              <a:buChar char="Ø"/>
            </a:pPr>
            <a:endParaRPr lang="en-US" altLang="zh-CN" sz="1600" dirty="0" smtClean="0">
              <a:cs typeface="Arial" pitchFamily="34" charset="0"/>
            </a:endParaRPr>
          </a:p>
          <a:p>
            <a:endParaRPr lang="en-US" altLang="zh-CN" sz="1600" dirty="0">
              <a:ea typeface="微软雅黑" panose="020B0503020204020204" pitchFamily="34" charset="-122"/>
              <a:cs typeface="Arial" pitchFamily="34" charset="0"/>
            </a:endParaRPr>
          </a:p>
        </p:txBody>
      </p:sp>
    </p:spTree>
    <p:extLst>
      <p:ext uri="{BB962C8B-B14F-4D97-AF65-F5344CB8AC3E}">
        <p14:creationId xmlns:p14="http://schemas.microsoft.com/office/powerpoint/2010/main" xmlns="" val="133804377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799184" y="2492896"/>
            <a:ext cx="7344816" cy="2232248"/>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97500"/>
          </a:bodyPr>
          <a:lstStyle/>
          <a:p>
            <a:pPr marL="174625">
              <a:spcBef>
                <a:spcPts val="0"/>
              </a:spcBef>
              <a:buSzPct val="80000"/>
              <a:defRPr/>
            </a:pPr>
            <a:r>
              <a:rPr lang="zh-CN" altLang="en-US" sz="3900" b="1" dirty="0" smtClean="0">
                <a:solidFill>
                  <a:schemeClr val="bg1"/>
                </a:solidFill>
                <a:latin typeface="Arial" charset="0"/>
                <a:ea typeface="+mj-ea"/>
                <a:cs typeface="Arial" charset="0"/>
              </a:rPr>
              <a:t>标准服务流程介绍</a:t>
            </a:r>
            <a:endParaRPr lang="en-GB" altLang="zh-CN" sz="3900" b="1" dirty="0" smtClean="0">
              <a:solidFill>
                <a:schemeClr val="bg1"/>
              </a:solidFill>
              <a:latin typeface="Arial" charset="0"/>
              <a:ea typeface="+mj-ea"/>
              <a:cs typeface="Arial" charset="0"/>
            </a:endParaRPr>
          </a:p>
        </p:txBody>
      </p:sp>
      <p:sp>
        <p:nvSpPr>
          <p:cNvPr id="5" name="Title 1"/>
          <p:cNvSpPr txBox="1">
            <a:spLocks/>
          </p:cNvSpPr>
          <p:nvPr/>
        </p:nvSpPr>
        <p:spPr bwMode="auto">
          <a:xfrm>
            <a:off x="0" y="4750544"/>
            <a:ext cx="3203848" cy="262632"/>
          </a:xfrm>
          <a:prstGeom prst="rect">
            <a:avLst/>
          </a:prstGeom>
          <a:solidFill>
            <a:schemeClr val="accent4">
              <a:lumMod val="60000"/>
              <a:lumOff val="40000"/>
              <a:alpha val="57000"/>
            </a:schemeClr>
          </a:solidFill>
          <a:ln w="9525">
            <a:noFill/>
            <a:miter lim="800000"/>
            <a:headEnd/>
            <a:tailEnd/>
          </a:ln>
        </p:spPr>
        <p:txBody>
          <a:bodyPr vert="horz" wrap="square" lIns="91440" tIns="45720" rIns="91440" bIns="45720" numCol="1" anchor="ctr" anchorCtr="0" compatLnSpc="1">
            <a:prstTxWarp prst="textNoShape">
              <a:avLst/>
            </a:prstTxWarp>
            <a:normAutofit fontScale="40000" lnSpcReduction="20000"/>
          </a:bodyPr>
          <a:lstStyle/>
          <a:p>
            <a:pPr marL="174625"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3100" b="1" i="0" u="none" strike="noStrike" kern="1200" cap="none" spc="0" normalizeH="0" baseline="0" noProof="0" dirty="0" smtClean="0">
              <a:ln>
                <a:noFill/>
              </a:ln>
              <a:solidFill>
                <a:schemeClr val="bg1"/>
              </a:solidFill>
              <a:effectLst/>
              <a:uLnTx/>
              <a:uFillTx/>
              <a:latin typeface="Arial" charset="0"/>
              <a:ea typeface="+mj-ea"/>
              <a:cs typeface="Arial" charset="0"/>
            </a:endParaRPr>
          </a:p>
        </p:txBody>
      </p:sp>
      <p:sp>
        <p:nvSpPr>
          <p:cNvPr id="6" name="TextBox 5"/>
          <p:cNvSpPr txBox="1"/>
          <p:nvPr/>
        </p:nvSpPr>
        <p:spPr>
          <a:xfrm>
            <a:off x="0" y="6639163"/>
            <a:ext cx="9144000" cy="246221"/>
          </a:xfrm>
          <a:prstGeom prst="rect">
            <a:avLst/>
          </a:prstGeom>
          <a:noFill/>
        </p:spPr>
        <p:txBody>
          <a:bodyPr wrap="square" rtlCol="0">
            <a:spAutoFit/>
          </a:bodyPr>
          <a:lstStyle/>
          <a:p>
            <a:pPr algn="r"/>
            <a:r>
              <a:rPr lang="en-US" altLang="zh-CN" sz="1000" dirty="0" smtClean="0"/>
              <a:t>8</a:t>
            </a:r>
            <a:endParaRPr lang="zh-CN" altLang="en-US" sz="1000" dirty="0"/>
          </a:p>
        </p:txBody>
      </p:sp>
      <p:sp>
        <p:nvSpPr>
          <p:cNvPr id="8" name="TextBox 7"/>
          <p:cNvSpPr txBox="1"/>
          <p:nvPr/>
        </p:nvSpPr>
        <p:spPr>
          <a:xfrm>
            <a:off x="864096"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rPr>
              <a:t>Fancy Star Business Management (Shanghai) Co., Ltd.</a:t>
            </a:r>
            <a:endParaRPr lang="zh-CN" altLang="en-US" dirty="0">
              <a:solidFill>
                <a:schemeClr val="accent4">
                  <a:lumMod val="75000"/>
                </a:schemeClr>
              </a:solidFill>
            </a:endParaRPr>
          </a:p>
        </p:txBody>
      </p:sp>
      <p:pic>
        <p:nvPicPr>
          <p:cNvPr id="7"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Tree>
    <p:extLst>
      <p:ext uri="{BB962C8B-B14F-4D97-AF65-F5344CB8AC3E}">
        <p14:creationId xmlns:p14="http://schemas.microsoft.com/office/powerpoint/2010/main" xmlns="" val="14980249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6639163"/>
            <a:ext cx="9144000" cy="246221"/>
          </a:xfrm>
          <a:prstGeom prst="rect">
            <a:avLst/>
          </a:prstGeom>
          <a:noFill/>
        </p:spPr>
        <p:txBody>
          <a:bodyPr wrap="square" rtlCol="0">
            <a:spAutoFit/>
          </a:bodyPr>
          <a:lstStyle/>
          <a:p>
            <a:pPr algn="r"/>
            <a:r>
              <a:rPr lang="en-US" altLang="zh-CN" sz="1000" dirty="0" smtClean="0"/>
              <a:t>9</a:t>
            </a:r>
            <a:endParaRPr lang="zh-CN" altLang="en-US" sz="1000" dirty="0"/>
          </a:p>
        </p:txBody>
      </p:sp>
      <p:sp>
        <p:nvSpPr>
          <p:cNvPr id="8" name="TextBox 7"/>
          <p:cNvSpPr txBox="1"/>
          <p:nvPr/>
        </p:nvSpPr>
        <p:spPr>
          <a:xfrm>
            <a:off x="899592" y="118373"/>
            <a:ext cx="3707904" cy="646331"/>
          </a:xfrm>
          <a:prstGeom prst="rect">
            <a:avLst/>
          </a:prstGeom>
          <a:solidFill>
            <a:schemeClr val="bg1"/>
          </a:solidFill>
        </p:spPr>
        <p:txBody>
          <a:bodyPr wrap="square" rtlCol="0">
            <a:spAutoFit/>
          </a:bodyPr>
          <a:lstStyle/>
          <a:p>
            <a:r>
              <a:rPr lang="en-US" altLang="zh-CN" dirty="0" smtClean="0">
                <a:solidFill>
                  <a:schemeClr val="accent4">
                    <a:lumMod val="75000"/>
                  </a:schemeClr>
                </a:solidFill>
              </a:rPr>
              <a:t>Fancy Star Business Management (Shanghai) Co., Ltd.</a:t>
            </a:r>
            <a:endParaRPr lang="zh-CN" altLang="en-US" dirty="0">
              <a:solidFill>
                <a:schemeClr val="accent4">
                  <a:lumMod val="75000"/>
                </a:schemeClr>
              </a:solidFill>
            </a:endParaRPr>
          </a:p>
        </p:txBody>
      </p:sp>
      <p:pic>
        <p:nvPicPr>
          <p:cNvPr id="7" name="Picture 2"/>
          <p:cNvPicPr>
            <a:picLocks noChangeAspect="1" noChangeArrowheads="1"/>
          </p:cNvPicPr>
          <p:nvPr/>
        </p:nvPicPr>
        <p:blipFill>
          <a:blip r:embed="rId2" cstate="print"/>
          <a:srcRect/>
          <a:stretch>
            <a:fillRect/>
          </a:stretch>
        </p:blipFill>
        <p:spPr bwMode="auto">
          <a:xfrm>
            <a:off x="72008" y="-4665"/>
            <a:ext cx="827584" cy="841377"/>
          </a:xfrm>
          <a:prstGeom prst="rect">
            <a:avLst/>
          </a:prstGeom>
          <a:noFill/>
          <a:ln w="9525">
            <a:noFill/>
            <a:miter lim="800000"/>
            <a:headEnd/>
            <a:tailEnd/>
          </a:ln>
        </p:spPr>
      </p:pic>
      <p:sp>
        <p:nvSpPr>
          <p:cNvPr id="9" name="矩形 8"/>
          <p:cNvSpPr/>
          <p:nvPr/>
        </p:nvSpPr>
        <p:spPr>
          <a:xfrm>
            <a:off x="107504" y="1196752"/>
            <a:ext cx="5057795" cy="400110"/>
          </a:xfrm>
          <a:prstGeom prst="rect">
            <a:avLst/>
          </a:prstGeom>
        </p:spPr>
        <p:txBody>
          <a:bodyPr wrap="none">
            <a:spAutoFit/>
          </a:bodyPr>
          <a:lstStyle/>
          <a:p>
            <a:r>
              <a:rPr lang="zh-CN" altLang="zh-CN" sz="2000" dirty="0" smtClean="0">
                <a:latin typeface="Arial Unicode MS" pitchFamily="34" charset="-122"/>
                <a:ea typeface="Arial Unicode MS" pitchFamily="34" charset="-122"/>
                <a:cs typeface="Arial Unicode MS" pitchFamily="34" charset="-122"/>
              </a:rPr>
              <a:t>上海社会保险及住房公积金缴纳基数和比例</a:t>
            </a:r>
            <a:endParaRPr lang="zh-CN" altLang="en-US" sz="2000" dirty="0" smtClean="0">
              <a:latin typeface="Arial Unicode MS" pitchFamily="34" charset="-122"/>
              <a:ea typeface="Arial Unicode MS" pitchFamily="34" charset="-122"/>
              <a:cs typeface="Arial Unicode MS" pitchFamily="34" charset="-122"/>
            </a:endParaRPr>
          </a:p>
        </p:txBody>
      </p:sp>
      <p:graphicFrame>
        <p:nvGraphicFramePr>
          <p:cNvPr id="10" name="表格 9"/>
          <p:cNvGraphicFramePr>
            <a:graphicFrameLocks noGrp="1"/>
          </p:cNvGraphicFramePr>
          <p:nvPr/>
        </p:nvGraphicFramePr>
        <p:xfrm>
          <a:off x="323528" y="1772816"/>
          <a:ext cx="8496943" cy="4104461"/>
        </p:xfrm>
        <a:graphic>
          <a:graphicData uri="http://schemas.openxmlformats.org/drawingml/2006/table">
            <a:tbl>
              <a:tblPr/>
              <a:tblGrid>
                <a:gridCol w="2671549"/>
                <a:gridCol w="1415929"/>
                <a:gridCol w="1415929"/>
                <a:gridCol w="1490549"/>
                <a:gridCol w="1502987"/>
              </a:tblGrid>
              <a:tr h="808685">
                <a:tc>
                  <a:txBody>
                    <a:bodyPr/>
                    <a:lstStyle/>
                    <a:p>
                      <a:pPr algn="just">
                        <a:spcAft>
                          <a:spcPts val="0"/>
                        </a:spcAft>
                      </a:pPr>
                      <a:r>
                        <a:rPr lang="zh-CN" sz="1600" b="1" kern="100" dirty="0">
                          <a:latin typeface="Arial Unicode MS" pitchFamily="34" charset="-122"/>
                          <a:ea typeface="Arial Unicode MS" pitchFamily="34" charset="-122"/>
                          <a:cs typeface="Arial Unicode MS" pitchFamily="34" charset="-122"/>
                        </a:rPr>
                        <a:t>险种</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zh-CN" sz="1600" b="1" kern="100" dirty="0">
                          <a:latin typeface="Arial Unicode MS" pitchFamily="34" charset="-122"/>
                          <a:ea typeface="Arial Unicode MS" pitchFamily="34" charset="-122"/>
                          <a:cs typeface="Arial Unicode MS" pitchFamily="34" charset="-122"/>
                        </a:rPr>
                        <a:t>最高基数</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zh-CN" sz="1600" b="1" kern="100" dirty="0">
                          <a:latin typeface="Arial Unicode MS" pitchFamily="34" charset="-122"/>
                          <a:ea typeface="Arial Unicode MS" pitchFamily="34" charset="-122"/>
                          <a:cs typeface="Arial Unicode MS" pitchFamily="34" charset="-122"/>
                        </a:rPr>
                        <a:t>最低基数</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zh-CN" sz="1600" b="1" kern="100" dirty="0">
                          <a:latin typeface="Arial Unicode MS" pitchFamily="34" charset="-122"/>
                          <a:ea typeface="Arial Unicode MS" pitchFamily="34" charset="-122"/>
                          <a:cs typeface="Arial Unicode MS" pitchFamily="34" charset="-122"/>
                        </a:rPr>
                        <a:t>公司部分</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zh-CN" sz="1600" b="1" kern="100" dirty="0">
                          <a:latin typeface="Arial Unicode MS" pitchFamily="34" charset="-122"/>
                          <a:ea typeface="Arial Unicode MS" pitchFamily="34" charset="-122"/>
                          <a:cs typeface="Arial Unicode MS" pitchFamily="34" charset="-122"/>
                        </a:rPr>
                        <a:t>员工部分</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549296">
                <a:tc>
                  <a:txBody>
                    <a:bodyPr/>
                    <a:lstStyle/>
                    <a:p>
                      <a:pPr algn="just">
                        <a:spcAft>
                          <a:spcPts val="0"/>
                        </a:spcAft>
                      </a:pPr>
                      <a:r>
                        <a:rPr lang="zh-CN" sz="1600" b="1" kern="100">
                          <a:latin typeface="Arial Unicode MS" pitchFamily="34" charset="-122"/>
                          <a:ea typeface="Arial Unicode MS" pitchFamily="34" charset="-122"/>
                          <a:cs typeface="Arial Unicode MS" pitchFamily="34" charset="-122"/>
                        </a:rPr>
                        <a:t>社会保险 </a:t>
                      </a:r>
                      <a:r>
                        <a:rPr lang="en-US" sz="1600" b="1" kern="100" dirty="0">
                          <a:latin typeface="Arial Unicode MS" pitchFamily="34" charset="-122"/>
                          <a:ea typeface="Arial Unicode MS" pitchFamily="34" charset="-122"/>
                          <a:cs typeface="Arial Unicode MS" pitchFamily="34" charset="-122"/>
                        </a:rPr>
                        <a:t>– </a:t>
                      </a:r>
                      <a:r>
                        <a:rPr lang="zh-CN" sz="1600" b="1" kern="100">
                          <a:latin typeface="Arial Unicode MS" pitchFamily="34" charset="-122"/>
                          <a:ea typeface="Arial Unicode MS" pitchFamily="34" charset="-122"/>
                          <a:cs typeface="Arial Unicode MS" pitchFamily="34" charset="-122"/>
                        </a:rPr>
                        <a:t>养老</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algn="r" defTabSz="914400" rtl="0" eaLnBrk="1" latinLnBrk="0" hangingPunct="1">
                        <a:spcAft>
                          <a:spcPts val="0"/>
                        </a:spcAft>
                      </a:pPr>
                      <a:r>
                        <a:rPr lang="en-US" sz="1600" kern="100" dirty="0">
                          <a:solidFill>
                            <a:schemeClr val="tx1"/>
                          </a:solidFill>
                          <a:latin typeface="Arial Unicode MS" pitchFamily="34" charset="-122"/>
                          <a:ea typeface="Arial Unicode MS" pitchFamily="34" charset="-122"/>
                          <a:cs typeface="Arial Unicode MS" pitchFamily="34" charset="-122"/>
                        </a:rPr>
                        <a:t>             </a:t>
                      </a:r>
                      <a:r>
                        <a:rPr lang="en-US" sz="1600" kern="100" dirty="0" smtClean="0">
                          <a:solidFill>
                            <a:schemeClr val="tx1"/>
                          </a:solidFill>
                          <a:latin typeface="Arial Unicode MS" pitchFamily="34" charset="-122"/>
                          <a:ea typeface="Arial Unicode MS" pitchFamily="34" charset="-122"/>
                          <a:cs typeface="Arial Unicode MS" pitchFamily="34" charset="-122"/>
                        </a:rPr>
                        <a:t>19,512 </a:t>
                      </a:r>
                      <a:endParaRPr lang="zh-CN" sz="1600" kern="100" dirty="0">
                        <a:solidFill>
                          <a:schemeClr val="tx1"/>
                        </a:solidFill>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              </a:t>
                      </a:r>
                      <a:r>
                        <a:rPr lang="en-US" sz="1600" kern="100" dirty="0" smtClean="0">
                          <a:latin typeface="Arial Unicode MS" pitchFamily="34" charset="-122"/>
                          <a:ea typeface="Arial Unicode MS" pitchFamily="34" charset="-122"/>
                          <a:cs typeface="Arial Unicode MS" pitchFamily="34" charset="-122"/>
                        </a:rPr>
                        <a:t>3,902 </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20%</a:t>
                      </a:r>
                      <a:endParaRPr lang="zh-CN" sz="1600" kern="10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8%</a:t>
                      </a:r>
                      <a:endParaRPr lang="zh-CN" sz="1600" kern="10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549296">
                <a:tc>
                  <a:txBody>
                    <a:bodyPr/>
                    <a:lstStyle/>
                    <a:p>
                      <a:pPr algn="just">
                        <a:spcAft>
                          <a:spcPts val="0"/>
                        </a:spcAft>
                      </a:pPr>
                      <a:r>
                        <a:rPr lang="zh-CN" sz="1600" b="1" kern="100">
                          <a:latin typeface="Arial Unicode MS" pitchFamily="34" charset="-122"/>
                          <a:ea typeface="Arial Unicode MS" pitchFamily="34" charset="-122"/>
                          <a:cs typeface="Arial Unicode MS" pitchFamily="34" charset="-122"/>
                        </a:rPr>
                        <a:t>社会保险 </a:t>
                      </a:r>
                      <a:r>
                        <a:rPr lang="en-US" sz="1600" b="1" kern="100" dirty="0">
                          <a:latin typeface="Arial Unicode MS" pitchFamily="34" charset="-122"/>
                          <a:ea typeface="Arial Unicode MS" pitchFamily="34" charset="-122"/>
                          <a:cs typeface="Arial Unicode MS" pitchFamily="34" charset="-122"/>
                        </a:rPr>
                        <a:t>– </a:t>
                      </a:r>
                      <a:r>
                        <a:rPr lang="zh-CN" sz="1600" b="1" kern="100">
                          <a:latin typeface="Arial Unicode MS" pitchFamily="34" charset="-122"/>
                          <a:ea typeface="Arial Unicode MS" pitchFamily="34" charset="-122"/>
                          <a:cs typeface="Arial Unicode MS" pitchFamily="34" charset="-122"/>
                        </a:rPr>
                        <a:t>医疗</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algn="r" defTabSz="914400" rtl="0" eaLnBrk="1" latinLnBrk="0" hangingPunct="1">
                        <a:spcAft>
                          <a:spcPts val="0"/>
                        </a:spcAft>
                      </a:pPr>
                      <a:r>
                        <a:rPr lang="en-US" sz="1600" kern="100" dirty="0">
                          <a:solidFill>
                            <a:schemeClr val="tx1"/>
                          </a:solidFill>
                          <a:latin typeface="Arial Unicode MS" pitchFamily="34" charset="-122"/>
                          <a:ea typeface="Arial Unicode MS" pitchFamily="34" charset="-122"/>
                          <a:cs typeface="Arial Unicode MS" pitchFamily="34" charset="-122"/>
                        </a:rPr>
                        <a:t>             </a:t>
                      </a:r>
                      <a:r>
                        <a:rPr lang="en-US" sz="1600" kern="100" dirty="0" smtClean="0">
                          <a:solidFill>
                            <a:schemeClr val="tx1"/>
                          </a:solidFill>
                          <a:latin typeface="Arial Unicode MS" pitchFamily="34" charset="-122"/>
                          <a:ea typeface="Arial Unicode MS" pitchFamily="34" charset="-122"/>
                          <a:cs typeface="Arial Unicode MS" pitchFamily="34" charset="-122"/>
                        </a:rPr>
                        <a:t>19,512 </a:t>
                      </a:r>
                      <a:endParaRPr lang="zh-CN" sz="1600" kern="100" dirty="0">
                        <a:solidFill>
                          <a:schemeClr val="tx1"/>
                        </a:solidFill>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               </a:t>
                      </a:r>
                      <a:r>
                        <a:rPr lang="en-US" sz="1600" kern="100" dirty="0" smtClean="0">
                          <a:latin typeface="Arial Unicode MS" pitchFamily="34" charset="-122"/>
                          <a:ea typeface="Arial Unicode MS" pitchFamily="34" charset="-122"/>
                          <a:cs typeface="Arial Unicode MS" pitchFamily="34" charset="-122"/>
                        </a:rPr>
                        <a:t>3,902 </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9.5%</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2%</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549296">
                <a:tc>
                  <a:txBody>
                    <a:bodyPr/>
                    <a:lstStyle/>
                    <a:p>
                      <a:pPr algn="just">
                        <a:spcAft>
                          <a:spcPts val="0"/>
                        </a:spcAft>
                      </a:pPr>
                      <a:r>
                        <a:rPr lang="zh-CN" sz="1600" b="1" kern="100">
                          <a:latin typeface="Arial Unicode MS" pitchFamily="34" charset="-122"/>
                          <a:ea typeface="Arial Unicode MS" pitchFamily="34" charset="-122"/>
                          <a:cs typeface="Arial Unicode MS" pitchFamily="34" charset="-122"/>
                        </a:rPr>
                        <a:t>社会保险 </a:t>
                      </a:r>
                      <a:r>
                        <a:rPr lang="en-US" sz="1600" b="1" kern="100" dirty="0">
                          <a:latin typeface="Arial Unicode MS" pitchFamily="34" charset="-122"/>
                          <a:ea typeface="Arial Unicode MS" pitchFamily="34" charset="-122"/>
                          <a:cs typeface="Arial Unicode MS" pitchFamily="34" charset="-122"/>
                        </a:rPr>
                        <a:t>– </a:t>
                      </a:r>
                      <a:r>
                        <a:rPr lang="zh-CN" sz="1600" b="1" kern="100">
                          <a:latin typeface="Arial Unicode MS" pitchFamily="34" charset="-122"/>
                          <a:ea typeface="Arial Unicode MS" pitchFamily="34" charset="-122"/>
                          <a:cs typeface="Arial Unicode MS" pitchFamily="34" charset="-122"/>
                        </a:rPr>
                        <a:t>失业</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algn="r" defTabSz="914400" rtl="0" eaLnBrk="1" latinLnBrk="0" hangingPunct="1">
                        <a:spcAft>
                          <a:spcPts val="0"/>
                        </a:spcAft>
                      </a:pPr>
                      <a:r>
                        <a:rPr lang="en-US" sz="1600" kern="100" dirty="0">
                          <a:solidFill>
                            <a:schemeClr val="tx1"/>
                          </a:solidFill>
                          <a:latin typeface="Arial Unicode MS" pitchFamily="34" charset="-122"/>
                          <a:ea typeface="Arial Unicode MS" pitchFamily="34" charset="-122"/>
                          <a:cs typeface="Arial Unicode MS" pitchFamily="34" charset="-122"/>
                        </a:rPr>
                        <a:t>             </a:t>
                      </a:r>
                      <a:r>
                        <a:rPr lang="en-US" sz="1600" kern="100" dirty="0" smtClean="0">
                          <a:solidFill>
                            <a:schemeClr val="tx1"/>
                          </a:solidFill>
                          <a:latin typeface="Arial Unicode MS" pitchFamily="34" charset="-122"/>
                          <a:ea typeface="Arial Unicode MS" pitchFamily="34" charset="-122"/>
                          <a:cs typeface="Arial Unicode MS" pitchFamily="34" charset="-122"/>
                        </a:rPr>
                        <a:t>19,512 </a:t>
                      </a:r>
                      <a:endParaRPr lang="zh-CN" sz="1600" kern="100" dirty="0">
                        <a:solidFill>
                          <a:schemeClr val="tx1"/>
                        </a:solidFill>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               </a:t>
                      </a:r>
                      <a:r>
                        <a:rPr lang="en-US" sz="1600" kern="100" dirty="0" smtClean="0">
                          <a:latin typeface="Arial Unicode MS" pitchFamily="34" charset="-122"/>
                          <a:ea typeface="Arial Unicode MS" pitchFamily="34" charset="-122"/>
                          <a:cs typeface="Arial Unicode MS" pitchFamily="34" charset="-122"/>
                        </a:rPr>
                        <a:t>3,902 </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0.5%</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0.5%</a:t>
                      </a:r>
                      <a:endParaRPr lang="zh-CN" sz="1600" kern="10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549296">
                <a:tc>
                  <a:txBody>
                    <a:bodyPr/>
                    <a:lstStyle/>
                    <a:p>
                      <a:pPr algn="just">
                        <a:spcAft>
                          <a:spcPts val="0"/>
                        </a:spcAft>
                      </a:pPr>
                      <a:r>
                        <a:rPr lang="zh-CN" sz="1600" b="1" kern="100">
                          <a:latin typeface="Arial Unicode MS" pitchFamily="34" charset="-122"/>
                          <a:ea typeface="Arial Unicode MS" pitchFamily="34" charset="-122"/>
                          <a:cs typeface="Arial Unicode MS" pitchFamily="34" charset="-122"/>
                        </a:rPr>
                        <a:t>社会保险 </a:t>
                      </a:r>
                      <a:r>
                        <a:rPr lang="en-US" sz="1600" b="1" kern="100" dirty="0">
                          <a:latin typeface="Arial Unicode MS" pitchFamily="34" charset="-122"/>
                          <a:ea typeface="Arial Unicode MS" pitchFamily="34" charset="-122"/>
                          <a:cs typeface="Arial Unicode MS" pitchFamily="34" charset="-122"/>
                        </a:rPr>
                        <a:t>– </a:t>
                      </a:r>
                      <a:r>
                        <a:rPr lang="zh-CN" sz="1600" b="1" kern="100">
                          <a:latin typeface="Arial Unicode MS" pitchFamily="34" charset="-122"/>
                          <a:ea typeface="Arial Unicode MS" pitchFamily="34" charset="-122"/>
                          <a:cs typeface="Arial Unicode MS" pitchFamily="34" charset="-122"/>
                        </a:rPr>
                        <a:t>工伤</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algn="r" defTabSz="914400" rtl="0" eaLnBrk="1" latinLnBrk="0" hangingPunct="1">
                        <a:spcAft>
                          <a:spcPts val="0"/>
                        </a:spcAft>
                      </a:pPr>
                      <a:r>
                        <a:rPr lang="en-US" sz="1600" kern="100" dirty="0">
                          <a:solidFill>
                            <a:schemeClr val="tx1"/>
                          </a:solidFill>
                          <a:latin typeface="Arial Unicode MS" pitchFamily="34" charset="-122"/>
                          <a:ea typeface="Arial Unicode MS" pitchFamily="34" charset="-122"/>
                          <a:cs typeface="Arial Unicode MS" pitchFamily="34" charset="-122"/>
                        </a:rPr>
                        <a:t>             </a:t>
                      </a:r>
                      <a:r>
                        <a:rPr lang="en-US" sz="1600" kern="100" dirty="0" smtClean="0">
                          <a:solidFill>
                            <a:schemeClr val="tx1"/>
                          </a:solidFill>
                          <a:latin typeface="Arial Unicode MS" pitchFamily="34" charset="-122"/>
                          <a:ea typeface="Arial Unicode MS" pitchFamily="34" charset="-122"/>
                          <a:cs typeface="Arial Unicode MS" pitchFamily="34" charset="-122"/>
                        </a:rPr>
                        <a:t>19,512 </a:t>
                      </a:r>
                      <a:endParaRPr lang="zh-CN" sz="1600" kern="100" dirty="0">
                        <a:solidFill>
                          <a:schemeClr val="tx1"/>
                        </a:solidFill>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              </a:t>
                      </a:r>
                      <a:r>
                        <a:rPr lang="en-US" sz="1600" kern="100" dirty="0" smtClean="0">
                          <a:latin typeface="Arial Unicode MS" pitchFamily="34" charset="-122"/>
                          <a:ea typeface="Arial Unicode MS" pitchFamily="34" charset="-122"/>
                          <a:cs typeface="Arial Unicode MS" pitchFamily="34" charset="-122"/>
                        </a:rPr>
                        <a:t>3,902 </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0.2-1.9%</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a:t>
                      </a:r>
                      <a:endParaRPr lang="zh-CN" sz="1600" kern="10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549296">
                <a:tc>
                  <a:txBody>
                    <a:bodyPr/>
                    <a:lstStyle/>
                    <a:p>
                      <a:pPr algn="just">
                        <a:spcAft>
                          <a:spcPts val="0"/>
                        </a:spcAft>
                      </a:pPr>
                      <a:r>
                        <a:rPr lang="zh-CN" sz="1600" b="1" kern="100">
                          <a:latin typeface="Arial Unicode MS" pitchFamily="34" charset="-122"/>
                          <a:ea typeface="Arial Unicode MS" pitchFamily="34" charset="-122"/>
                          <a:cs typeface="Arial Unicode MS" pitchFamily="34" charset="-122"/>
                        </a:rPr>
                        <a:t>社会保险 </a:t>
                      </a:r>
                      <a:r>
                        <a:rPr lang="en-US" sz="1600" b="1" kern="100" dirty="0">
                          <a:latin typeface="Arial Unicode MS" pitchFamily="34" charset="-122"/>
                          <a:ea typeface="Arial Unicode MS" pitchFamily="34" charset="-122"/>
                          <a:cs typeface="Arial Unicode MS" pitchFamily="34" charset="-122"/>
                        </a:rPr>
                        <a:t>– </a:t>
                      </a:r>
                      <a:r>
                        <a:rPr lang="zh-CN" sz="1600" b="1" kern="100">
                          <a:latin typeface="Arial Unicode MS" pitchFamily="34" charset="-122"/>
                          <a:ea typeface="Arial Unicode MS" pitchFamily="34" charset="-122"/>
                          <a:cs typeface="Arial Unicode MS" pitchFamily="34" charset="-122"/>
                        </a:rPr>
                        <a:t>生育</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algn="r" defTabSz="914400" rtl="0" eaLnBrk="1" latinLnBrk="0" hangingPunct="1">
                        <a:spcAft>
                          <a:spcPts val="0"/>
                        </a:spcAft>
                      </a:pPr>
                      <a:r>
                        <a:rPr lang="en-US" sz="1600" kern="100" dirty="0">
                          <a:solidFill>
                            <a:schemeClr val="tx1"/>
                          </a:solidFill>
                          <a:latin typeface="Arial Unicode MS" pitchFamily="34" charset="-122"/>
                          <a:ea typeface="Arial Unicode MS" pitchFamily="34" charset="-122"/>
                          <a:cs typeface="Arial Unicode MS" pitchFamily="34" charset="-122"/>
                        </a:rPr>
                        <a:t>            </a:t>
                      </a:r>
                      <a:r>
                        <a:rPr lang="en-US" sz="1600" kern="100" dirty="0" smtClean="0">
                          <a:solidFill>
                            <a:schemeClr val="tx1"/>
                          </a:solidFill>
                          <a:latin typeface="Arial Unicode MS" pitchFamily="34" charset="-122"/>
                          <a:ea typeface="Arial Unicode MS" pitchFamily="34" charset="-122"/>
                          <a:cs typeface="Arial Unicode MS" pitchFamily="34" charset="-122"/>
                        </a:rPr>
                        <a:t>19,512 </a:t>
                      </a:r>
                      <a:endParaRPr lang="zh-CN" sz="1600" kern="100" dirty="0">
                        <a:solidFill>
                          <a:schemeClr val="tx1"/>
                        </a:solidFill>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              </a:t>
                      </a:r>
                      <a:r>
                        <a:rPr lang="en-US" sz="1600" kern="100" dirty="0" smtClean="0">
                          <a:latin typeface="Arial Unicode MS" pitchFamily="34" charset="-122"/>
                          <a:ea typeface="Arial Unicode MS" pitchFamily="34" charset="-122"/>
                          <a:cs typeface="Arial Unicode MS" pitchFamily="34" charset="-122"/>
                        </a:rPr>
                        <a:t>3,902 </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1.00%</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549296">
                <a:tc>
                  <a:txBody>
                    <a:bodyPr/>
                    <a:lstStyle/>
                    <a:p>
                      <a:pPr algn="just">
                        <a:spcAft>
                          <a:spcPts val="0"/>
                        </a:spcAft>
                      </a:pPr>
                      <a:r>
                        <a:rPr lang="zh-CN" sz="1600" b="1" kern="100" dirty="0">
                          <a:latin typeface="Arial Unicode MS" pitchFamily="34" charset="-122"/>
                          <a:ea typeface="Arial Unicode MS" pitchFamily="34" charset="-122"/>
                          <a:cs typeface="Arial Unicode MS" pitchFamily="34" charset="-122"/>
                        </a:rPr>
                        <a:t>住房公积金</a:t>
                      </a: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algn="r" defTabSz="914400" rtl="0" eaLnBrk="1" latinLnBrk="0" hangingPunct="1">
                        <a:spcAft>
                          <a:spcPts val="0"/>
                        </a:spcAft>
                      </a:pPr>
                      <a:r>
                        <a:rPr lang="en-US" sz="1600" kern="100" dirty="0">
                          <a:solidFill>
                            <a:schemeClr val="tx1"/>
                          </a:solidFill>
                          <a:latin typeface="Arial Unicode MS" pitchFamily="34" charset="-122"/>
                          <a:ea typeface="Arial Unicode MS" pitchFamily="34" charset="-122"/>
                          <a:cs typeface="Arial Unicode MS" pitchFamily="34" charset="-122"/>
                        </a:rPr>
                        <a:t>            </a:t>
                      </a:r>
                      <a:r>
                        <a:rPr lang="en-US" sz="1600" kern="100" dirty="0" smtClean="0">
                          <a:solidFill>
                            <a:schemeClr val="tx1"/>
                          </a:solidFill>
                          <a:latin typeface="Arial Unicode MS" pitchFamily="34" charset="-122"/>
                          <a:ea typeface="Arial Unicode MS" pitchFamily="34" charset="-122"/>
                          <a:cs typeface="Arial Unicode MS" pitchFamily="34" charset="-122"/>
                        </a:rPr>
                        <a:t>19,512 </a:t>
                      </a:r>
                      <a:endParaRPr lang="zh-CN" sz="1600" kern="100" dirty="0">
                        <a:solidFill>
                          <a:schemeClr val="tx1"/>
                        </a:solidFill>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              </a:t>
                      </a:r>
                      <a:r>
                        <a:rPr lang="en-US" sz="1600" kern="100" dirty="0" smtClean="0">
                          <a:latin typeface="Arial Unicode MS" pitchFamily="34" charset="-122"/>
                          <a:ea typeface="Arial Unicode MS" pitchFamily="34" charset="-122"/>
                          <a:cs typeface="Arial Unicode MS" pitchFamily="34" charset="-122"/>
                        </a:rPr>
                        <a:t>2,190 </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7.00%</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a:spcAft>
                          <a:spcPts val="0"/>
                        </a:spcAft>
                      </a:pPr>
                      <a:r>
                        <a:rPr lang="en-US" sz="1600" kern="100" dirty="0">
                          <a:latin typeface="Arial Unicode MS" pitchFamily="34" charset="-122"/>
                          <a:ea typeface="Arial Unicode MS" pitchFamily="34" charset="-122"/>
                          <a:cs typeface="Arial Unicode MS" pitchFamily="34" charset="-122"/>
                        </a:rPr>
                        <a:t>7.00%</a:t>
                      </a:r>
                      <a:endParaRPr lang="zh-CN" sz="1600" kern="100" dirty="0">
                        <a:latin typeface="Arial Unicode MS" pitchFamily="34" charset="-122"/>
                        <a:ea typeface="Arial Unicode MS" pitchFamily="34" charset="-122"/>
                        <a:cs typeface="Arial Unicode MS" pitchFamily="34" charset="-122"/>
                      </a:endParaRPr>
                    </a:p>
                  </a:txBody>
                  <a:tcPr marL="6636" marR="6636" marT="66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bl>
          </a:graphicData>
        </a:graphic>
      </p:graphicFrame>
    </p:spTree>
    <p:extLst>
      <p:ext uri="{BB962C8B-B14F-4D97-AF65-F5344CB8AC3E}">
        <p14:creationId xmlns:p14="http://schemas.microsoft.com/office/powerpoint/2010/main" xmlns="" val="310421355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584756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9621</TotalTime>
  <Words>929</Words>
  <Application>Microsoft Office PowerPoint</Application>
  <PresentationFormat>全屏显示(4:3)</PresentationFormat>
  <Paragraphs>292</Paragraphs>
  <Slides>12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Arial</vt:lpstr>
      <vt:lpstr>宋体</vt:lpstr>
      <vt:lpstr>Calibri</vt:lpstr>
      <vt:lpstr>微软雅黑</vt:lpstr>
      <vt:lpstr>Arial Unicode MS</vt:lpstr>
      <vt:lpstr>Wingdings</vt:lpstr>
      <vt:lpstr>~5847568</vt:lpstr>
      <vt:lpstr>  </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Williams</dc:creator>
  <cp:lastModifiedBy>lenovo</cp:lastModifiedBy>
  <cp:revision>1010</cp:revision>
  <cp:lastPrinted>2014-02-25T01:53:33Z</cp:lastPrinted>
  <dcterms:created xsi:type="dcterms:W3CDTF">2010-02-11T14:34:40Z</dcterms:created>
  <dcterms:modified xsi:type="dcterms:W3CDTF">2017-12-11T03:00:36Z</dcterms:modified>
</cp:coreProperties>
</file>